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9" r:id="rId2"/>
    <p:sldId id="280" r:id="rId3"/>
    <p:sldId id="281" r:id="rId4"/>
    <p:sldId id="284" r:id="rId5"/>
    <p:sldId id="273" r:id="rId6"/>
    <p:sldId id="278" r:id="rId7"/>
    <p:sldId id="268" r:id="rId8"/>
    <p:sldId id="258" r:id="rId9"/>
    <p:sldId id="285" r:id="rId10"/>
    <p:sldId id="272" r:id="rId11"/>
    <p:sldId id="260" r:id="rId12"/>
    <p:sldId id="261" r:id="rId13"/>
    <p:sldId id="263" r:id="rId14"/>
    <p:sldId id="264" r:id="rId15"/>
    <p:sldId id="259" r:id="rId16"/>
    <p:sldId id="266" r:id="rId17"/>
    <p:sldId id="276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96598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5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1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608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9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5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5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40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441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243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94540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929" y="-9427"/>
            <a:ext cx="9154929" cy="732424"/>
          </a:xfrm>
          <a:solidFill>
            <a:schemeClr val="bg1"/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КК «Камчатский медицинский колледж»</a:t>
            </a:r>
          </a:p>
        </p:txBody>
      </p:sp>
      <p:sp>
        <p:nvSpPr>
          <p:cNvPr id="4101" name="Прямоугольник 2"/>
          <p:cNvSpPr>
            <a:spLocks noChangeArrowheads="1"/>
          </p:cNvSpPr>
          <p:nvPr/>
        </p:nvSpPr>
        <p:spPr bwMode="auto">
          <a:xfrm>
            <a:off x="6516216" y="4599409"/>
            <a:ext cx="2322984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Левенец О.В.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6179192"/>
            <a:ext cx="5574067" cy="3877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Петропавловск-Камчатский</a:t>
            </a: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3813" y="868138"/>
            <a:ext cx="5815788" cy="150810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Ферменты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30515">
            <a:off x="744129" y="2347094"/>
            <a:ext cx="1919995" cy="1564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4951">
            <a:off x="5988160" y="2658468"/>
            <a:ext cx="1693349" cy="1615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6769">
            <a:off x="3697263" y="2699836"/>
            <a:ext cx="1856336" cy="1410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109" y="4281206"/>
            <a:ext cx="1692880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773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4970"/>
            <a:ext cx="8064896" cy="1937048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Индукторы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вещества, повышающие активность фермента.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Ингибиторы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вещества, снижающие активность фермента.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601189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553200" cy="42672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2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86348"/>
            <a:ext cx="8784976" cy="1518516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Рассмотрите график. Объясните, почему при повышении температуры выше оптимального уровня скорость ферментативной реакции снижается?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Вся РАБОТА\БИОЛОГИЯ\НОВАЯ задания из тетради\Клетка\зависимость от температуры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" r="5069" b="3711"/>
          <a:stretch/>
        </p:blipFill>
        <p:spPr bwMode="auto">
          <a:xfrm>
            <a:off x="1115616" y="2298804"/>
            <a:ext cx="7003690" cy="389191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2277"/>
            <a:ext cx="8784976" cy="4801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Условия протекания ферментативной реакции</a:t>
            </a:r>
          </a:p>
        </p:txBody>
      </p:sp>
    </p:spTree>
    <p:extLst>
      <p:ext uri="{BB962C8B-B14F-4D97-AF65-F5344CB8AC3E}">
        <p14:creationId xmlns:p14="http://schemas.microsoft.com/office/powerpoint/2010/main" val="21163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666" y="116632"/>
            <a:ext cx="7886700" cy="1440160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Что можно сказать о трех кривых, описывающих ход ферментативной реакции при разных температурах?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 descr="D:\Вся РАБОТА\БИОЛОГИЯ\НОВАЯ задания из тетради\Клетка\реакция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" r="2829" b="5536"/>
          <a:stretch/>
        </p:blipFill>
        <p:spPr bwMode="auto">
          <a:xfrm>
            <a:off x="772666" y="1700808"/>
            <a:ext cx="7886700" cy="4477149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6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Вся РАБОТА\БИОЛОГИЯ\НОВАЯ задания из тетради\Клетка\от рН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r="5441" b="11753"/>
          <a:stretch/>
        </p:blipFill>
        <p:spPr bwMode="auto">
          <a:xfrm>
            <a:off x="107504" y="188640"/>
            <a:ext cx="8748464" cy="5976664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2936"/>
            <a:ext cx="2371813" cy="188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4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546" y="1"/>
            <a:ext cx="8460940" cy="1700808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Рассмотрите рисунок. Укажите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оптимальное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значение рН для активности ферментов на рис. Почему активность фермента С снижается между рН 8 и 9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2800" dirty="0"/>
          </a:p>
        </p:txBody>
      </p:sp>
      <p:pic>
        <p:nvPicPr>
          <p:cNvPr id="7170" name="Picture 2" descr="D:\Вся РАБОТА\БИОЛОГИЯ\НОВАЯ задания из тетради\Клетка\рН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0"/>
          <a:stretch/>
        </p:blipFill>
        <p:spPr bwMode="auto">
          <a:xfrm>
            <a:off x="683568" y="1700808"/>
            <a:ext cx="8064896" cy="4751046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1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1872208"/>
          </a:xfr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Каким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образом концентрация субстрата влияет на скорость ферментативной реакции? Почему при дальнейшем увеличении концентрации субстрата скорость реакции не изменяется?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Вся РАБОТА\БИОЛОГИЯ\НОВАЯ задания из тетради\Клетка\скорость от субстрат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" b="8887"/>
          <a:stretch/>
        </p:blipFill>
        <p:spPr bwMode="auto">
          <a:xfrm>
            <a:off x="1151620" y="1988840"/>
            <a:ext cx="6912768" cy="442604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0281" y="29920"/>
            <a:ext cx="8191822" cy="699043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Ферменты желудочно-кишечного тракта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человека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3407"/>
              </p:ext>
            </p:extLst>
          </p:nvPr>
        </p:nvGraphicFramePr>
        <p:xfrm>
          <a:off x="395536" y="861425"/>
          <a:ext cx="8663465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4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4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действия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фермента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Значение рН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Субстрат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Продукты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Ротовая полость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Желудок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Тонкий кишечник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99" y="3870546"/>
            <a:ext cx="376976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2" t="1384" r="1697" b="47295"/>
          <a:stretch/>
        </p:blipFill>
        <p:spPr bwMode="auto">
          <a:xfrm>
            <a:off x="2267744" y="3870546"/>
            <a:ext cx="208823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1767682"/>
            <a:ext cx="1521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амилаза</a:t>
            </a:r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8866" y="1801245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4,8</a:t>
            </a:r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71490" y="1593475"/>
            <a:ext cx="16722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крахмал</a:t>
            </a:r>
          </a:p>
          <a:p>
            <a:r>
              <a:rPr lang="ru-RU" sz="2800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гликоген</a:t>
            </a:r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33512" y="1801245"/>
            <a:ext cx="1878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моносахариды</a:t>
            </a:r>
            <a:endParaRPr lang="ru-RU" sz="2000" b="1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2416634"/>
            <a:ext cx="1329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пепсин</a:t>
            </a:r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40660" y="247320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89319" y="2506345"/>
            <a:ext cx="1138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белки</a:t>
            </a:r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45698" y="2506345"/>
            <a:ext cx="1919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аминокислоты</a:t>
            </a:r>
            <a:endParaRPr lang="ru-RU" sz="2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03745" y="3044920"/>
            <a:ext cx="1303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липаза</a:t>
            </a:r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49962" y="304492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</a:t>
            </a:r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4209" y="3044920"/>
            <a:ext cx="146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липиды</a:t>
            </a:r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75391" y="3001573"/>
            <a:ext cx="2194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000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глицерин, </a:t>
            </a:r>
          </a:p>
          <a:p>
            <a:pPr algn="ctr"/>
            <a:r>
              <a:rPr lang="ru-RU" altLang="ru-RU" sz="2000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жирные кислоты</a:t>
            </a:r>
            <a:endParaRPr lang="ru-RU" sz="2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5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1224136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Найдите ошибки в приведенном тексте, исправьте их, укажите номера предложений, в которых они сделаны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24010"/>
            <a:ext cx="8568952" cy="4351338"/>
          </a:xfr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Все белки организма – ферменты.</a:t>
            </a:r>
          </a:p>
          <a:p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Каждый фермент ускоряет несколько химических реакций.</a:t>
            </a:r>
          </a:p>
          <a:p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Ферменты – сложные белки 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(протеины), </a:t>
            </a: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обычно четвертичной структуры.</a:t>
            </a:r>
          </a:p>
          <a:p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Ферменты ускоряют протекание химических реакций в сотни тысяч и миллионы раз.</a:t>
            </a:r>
          </a:p>
          <a:p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Активность ферментов не зависит от температуры и рН среды.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636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3813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3813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3813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3813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0345" y="330621"/>
            <a:ext cx="3583310" cy="650107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089" y="1700808"/>
            <a:ext cx="8191822" cy="3168352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Ферменты обеспечивают слаженную работу живых клеток организма, участвуют во всех процессах обмена веществ и энергии. 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Ферменты строго специфичны.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 кипячении ферменты теряют свои свойства.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7734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339752" y="548680"/>
            <a:ext cx="4862364" cy="648072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7886700" cy="2304256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alt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Общая биология 10 кл. авторы Сивоглазов В.И., Агафонова И.Б., Захарова Е.Т.: М.: Дрофа, 2017 г.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стр.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60-61</a:t>
            </a: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11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536242" y="332656"/>
            <a:ext cx="4103216" cy="720080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44500" y="1196752"/>
            <a:ext cx="7886700" cy="4536504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alt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r>
              <a:rPr lang="ru-RU" alt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Строение и свойства ферментов</a:t>
            </a:r>
          </a:p>
          <a:p>
            <a:r>
              <a:rPr lang="ru-RU" alt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Взаимодействие фермента и субстрата</a:t>
            </a:r>
          </a:p>
          <a:p>
            <a:r>
              <a:rPr lang="ru-RU" alt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Условия протекания ферментативной реакции</a:t>
            </a:r>
          </a:p>
          <a:p>
            <a:r>
              <a:rPr lang="ru-RU" alt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Ферменты желудочно-кишечного тракта человека</a:t>
            </a:r>
          </a:p>
          <a:p>
            <a:r>
              <a:rPr lang="ru-RU" alt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  <a:p>
            <a:r>
              <a:rPr lang="ru-RU" alt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9532848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04664"/>
            <a:ext cx="2702124" cy="720080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40769"/>
            <a:ext cx="8119814" cy="2304256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lvl="0">
              <a:lnSpc>
                <a:spcPct val="115000"/>
              </a:lnSpc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«Биохимические реакции, протекающие в присутствии ферментов, - основа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жизнедеятельности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клеток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</a:t>
            </a:r>
          </a:p>
          <a:p>
            <a:pPr lvl="0">
              <a:lnSpc>
                <a:spcPct val="115000"/>
              </a:lnSpc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«Ферменты -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носители жизни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И. П. Павлов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3669232"/>
            <a:ext cx="3432230" cy="2373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669232"/>
            <a:ext cx="2790254" cy="237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044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054" y="188640"/>
            <a:ext cx="6501916" cy="715962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228600" lvl="0" indent="-228600" algn="ctr">
              <a:spcBef>
                <a:spcPts val="1000"/>
              </a:spcBef>
            </a:pP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Строение и свойства 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ферментов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588" y="1484784"/>
            <a:ext cx="7632848" cy="3240360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Ферменты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(энзимы)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биологические катализаторы химических реакций, ускоряющие во много раз скорость химических реакций.</a:t>
            </a:r>
          </a:p>
          <a:p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Субстрат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вещество, с котором связывается фермент.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b="19247"/>
          <a:stretch/>
        </p:blipFill>
        <p:spPr>
          <a:xfrm>
            <a:off x="179512" y="0"/>
            <a:ext cx="8784976" cy="5616624"/>
          </a:xfr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5" name="Стрелка вниз 4"/>
          <p:cNvSpPr/>
          <p:nvPr/>
        </p:nvSpPr>
        <p:spPr bwMode="auto">
          <a:xfrm rot="2817266">
            <a:off x="2327967" y="461555"/>
            <a:ext cx="360040" cy="582758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normalizeH="0" baseline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charset="0"/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 rot="18857115">
            <a:off x="5779911" y="474586"/>
            <a:ext cx="360040" cy="508790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normalizeH="0" baseline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3585" y="2234427"/>
            <a:ext cx="283557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АПОФЕРМЕНТ</a:t>
            </a:r>
            <a:endParaRPr lang="ru-RU" sz="2800" b="1" i="1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4479" y="3488126"/>
            <a:ext cx="2835570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КОФЕРМЕНТ</a:t>
            </a:r>
            <a:endParaRPr lang="ru-RU" sz="2800" b="1" i="1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843808" y="188640"/>
            <a:ext cx="2808312" cy="79208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люс 7"/>
          <p:cNvSpPr/>
          <p:nvPr/>
        </p:nvSpPr>
        <p:spPr bwMode="auto">
          <a:xfrm>
            <a:off x="7956376" y="2304256"/>
            <a:ext cx="504056" cy="504056"/>
          </a:xfrm>
          <a:prstGeom prst="mathPlus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normalizeH="0" baseline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84306" cy="1080120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отличаются ферменты от неорганических катализаторов?</a:t>
            </a:r>
            <a:r>
              <a:rPr lang="ru-RU" sz="31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100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31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2892"/>
            <a:ext cx="8352928" cy="4684379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Ферменты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вещества </a:t>
            </a:r>
            <a:r>
              <a:rPr lang="ru-RU" sz="28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белковой природы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Каждый фермент ускоряет </a:t>
            </a:r>
            <a:r>
              <a:rPr lang="ru-RU" sz="28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только одну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химическую реакцию. 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Ферменты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ускоряют реакции в десятки и сотни тысяч раз </a:t>
            </a:r>
            <a:r>
              <a:rPr lang="ru-RU" sz="28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быстрее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чем неорганические катализаторы. 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Ферменты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активны только в </a:t>
            </a:r>
            <a:r>
              <a:rPr lang="ru-RU" sz="28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определенных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условиях, не повреждающих структуру белка.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333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"/>
            <a:ext cx="7344816" cy="764704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Запишите названия центров фермента: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19" t="40861" r="13113" b="25082"/>
          <a:stretch/>
        </p:blipFill>
        <p:spPr bwMode="auto">
          <a:xfrm>
            <a:off x="251520" y="908720"/>
            <a:ext cx="8496944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8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ся РАБОТА\БИОЛОГИЯ\НОВАЯ задания из тетради\Клетка\Фермент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" r="3646" b="10546"/>
          <a:stretch/>
        </p:blipFill>
        <p:spPr bwMode="auto">
          <a:xfrm>
            <a:off x="27570" y="615401"/>
            <a:ext cx="9144001" cy="5157191"/>
          </a:xfrm>
          <a:prstGeom prst="rect">
            <a:avLst/>
          </a:prstGeom>
          <a:noFill/>
          <a:ln>
            <a:solidFill>
              <a:schemeClr val="accent5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3510"/>
            <a:ext cx="7252074" cy="4801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Взаимодействие фермента и субстрата</a:t>
            </a:r>
          </a:p>
        </p:txBody>
      </p:sp>
    </p:spTree>
    <p:extLst>
      <p:ext uri="{BB962C8B-B14F-4D97-AF65-F5344CB8AC3E}">
        <p14:creationId xmlns:p14="http://schemas.microsoft.com/office/powerpoint/2010/main" val="26211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476672"/>
            <a:ext cx="8229600" cy="3672408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alt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ферментативные реакции </a:t>
            </a:r>
            <a:r>
              <a:rPr lang="ru-RU" altLang="ru-RU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протекать как в прямом</a:t>
            </a:r>
            <a:r>
              <a:rPr lang="ru-RU" alt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altLang="ru-RU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обратном направлении</a:t>
            </a:r>
            <a:r>
              <a:rPr lang="ru-RU" alt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alt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Избыток субстрата сдвигает реакцию в сторону образования продукта, в то время как при чрезмерном накоплении последнего будет происходить синтез субстрата. </a:t>
            </a:r>
          </a:p>
        </p:txBody>
      </p:sp>
    </p:spTree>
    <p:extLst>
      <p:ext uri="{BB962C8B-B14F-4D97-AF65-F5344CB8AC3E}">
        <p14:creationId xmlns:p14="http://schemas.microsoft.com/office/powerpoint/2010/main" val="16742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808080"/>
      </a:dk1>
      <a:lt1>
        <a:srgbClr val="FFFFFF"/>
      </a:lt1>
      <a:dk2>
        <a:srgbClr val="808080"/>
      </a:dk2>
      <a:lt2>
        <a:srgbClr val="880B3C"/>
      </a:lt2>
      <a:accent1>
        <a:srgbClr val="FF0174"/>
      </a:accent1>
      <a:accent2>
        <a:srgbClr val="F96F1C"/>
      </a:accent2>
      <a:accent3>
        <a:srgbClr val="FFFFFF"/>
      </a:accent3>
      <a:accent4>
        <a:srgbClr val="6C6C6C"/>
      </a:accent4>
      <a:accent5>
        <a:srgbClr val="FFAABC"/>
      </a:accent5>
      <a:accent6>
        <a:srgbClr val="E26418"/>
      </a:accent6>
      <a:hlink>
        <a:srgbClr val="FFBF07"/>
      </a:hlink>
      <a:folHlink>
        <a:srgbClr val="808080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453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Microsoft Sans Serif</vt:lpstr>
      <vt:lpstr>Times New Roman</vt:lpstr>
      <vt:lpstr>powerpoint-template-24</vt:lpstr>
      <vt:lpstr>ГБПОУ КК «Камчатский медицинский колледж»</vt:lpstr>
      <vt:lpstr>Содержание</vt:lpstr>
      <vt:lpstr>Введение</vt:lpstr>
      <vt:lpstr>1. Строение и свойства ферментов</vt:lpstr>
      <vt:lpstr>Презентация PowerPoint</vt:lpstr>
      <vt:lpstr> Чем отличаются ферменты от неорганических катализаторов? </vt:lpstr>
      <vt:lpstr>Запишите названия центров фермента:</vt:lpstr>
      <vt:lpstr>Презентация PowerPoint</vt:lpstr>
      <vt:lpstr>Презентация PowerPoint</vt:lpstr>
      <vt:lpstr> Индукторы - вещества, повышающие активность фермента. Ингибиторы - вещества, снижающие активность фермента. </vt:lpstr>
      <vt:lpstr>Презентация PowerPoint</vt:lpstr>
      <vt:lpstr>Презентация PowerPoint</vt:lpstr>
      <vt:lpstr>Презентация PowerPoint</vt:lpstr>
      <vt:lpstr>Рассмотрите рисунок. Укажите оптимальное значение рН для активности ферментов на рис. Почему активность фермента С снижается между рН 8 и 9?</vt:lpstr>
      <vt:lpstr>Презентация PowerPoint</vt:lpstr>
      <vt:lpstr>4. Ферменты желудочно-кишечного тракта человека</vt:lpstr>
      <vt:lpstr>Найдите ошибки в приведенном тексте, исправьте их, укажите номера предложений, в которых они сделаны.</vt:lpstr>
      <vt:lpstr>Выводы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Microlab</dc:creator>
  <cp:lastModifiedBy>Admin</cp:lastModifiedBy>
  <cp:revision>52</cp:revision>
  <dcterms:created xsi:type="dcterms:W3CDTF">2018-05-05T21:54:32Z</dcterms:created>
  <dcterms:modified xsi:type="dcterms:W3CDTF">2019-09-26T06:36:55Z</dcterms:modified>
</cp:coreProperties>
</file>