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6" r:id="rId4"/>
    <p:sldId id="258" r:id="rId5"/>
    <p:sldId id="259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069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041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16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685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457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999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082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619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9270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676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640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2A9ED-ECD3-43BA-A7D2-46BDE1800D4E}" type="datetimeFigureOut">
              <a:rPr lang="ru-RU" smtClean="0"/>
              <a:t>11.06.2013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25ABE-1B90-45A4-8A3B-F5D9618FA7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502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706090"/>
          </a:xfrm>
        </p:spPr>
        <p:txBody>
          <a:bodyPr>
            <a:noAutofit/>
          </a:bodyPr>
          <a:lstStyle/>
          <a:p>
            <a:r>
              <a:rPr lang="ru-RU" sz="2800" dirty="0" smtClean="0"/>
              <a:t>ГБОУ СПО «Камчатский медицинский колледж»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145" y="1196752"/>
            <a:ext cx="8229600" cy="2232249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ru-RU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Методы и средства создания 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WEB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– страниц с помощью 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HTML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>Петропавловск-Камчатский</a:t>
            </a:r>
          </a:p>
          <a:p>
            <a:pPr algn="ctr"/>
            <a:r>
              <a:rPr lang="ru-RU" dirty="0"/>
              <a:t>2013г.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07704" y="34364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Дисциплина «Информатика и ИКТ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987824" y="4437112"/>
            <a:ext cx="5620341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Одобрено на заседании цикловой комиссии  </a:t>
            </a:r>
            <a:r>
              <a:rPr lang="ru-RU" dirty="0" smtClean="0"/>
              <a:t>«</a:t>
            </a:r>
            <a:r>
              <a:rPr lang="ru-RU" dirty="0"/>
              <a:t>Гуманитарных и </a:t>
            </a:r>
          </a:p>
          <a:p>
            <a:r>
              <a:rPr lang="ru-RU" dirty="0"/>
              <a:t>социально-экономических дисциплин»</a:t>
            </a:r>
          </a:p>
          <a:p>
            <a:r>
              <a:rPr lang="ru-RU" dirty="0"/>
              <a:t>Протокол </a:t>
            </a:r>
            <a:r>
              <a:rPr lang="ru-RU" i="1" u="sng" dirty="0" smtClean="0"/>
              <a:t>6 </a:t>
            </a:r>
            <a:r>
              <a:rPr lang="ru-RU" dirty="0" smtClean="0"/>
              <a:t> от «</a:t>
            </a:r>
            <a:r>
              <a:rPr lang="ru-RU" i="1" u="sng" dirty="0" smtClean="0"/>
              <a:t>15</a:t>
            </a:r>
            <a:r>
              <a:rPr lang="ru-RU" dirty="0" smtClean="0"/>
              <a:t>» </a:t>
            </a:r>
            <a:r>
              <a:rPr lang="ru-RU" i="1" u="sng" dirty="0" smtClean="0"/>
              <a:t>февраля 2013г</a:t>
            </a:r>
            <a:r>
              <a:rPr lang="ru-RU" dirty="0"/>
              <a:t>.</a:t>
            </a:r>
          </a:p>
          <a:p>
            <a:r>
              <a:rPr lang="ru-RU" dirty="0" smtClean="0"/>
              <a:t>Преподаватель информатики Ковальская А.С.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82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88640"/>
            <a:ext cx="8712968" cy="297976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HTML</a:t>
            </a: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 = </a:t>
            </a:r>
            <a:r>
              <a: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Hypertext Markup Language </a:t>
            </a: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</a:b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(язык разметки гипертекста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).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3429000"/>
            <a:ext cx="8496944" cy="2952328"/>
          </a:xfrm>
        </p:spPr>
        <p:txBody>
          <a:bodyPr>
            <a:normAutofit/>
          </a:bodyPr>
          <a:lstStyle/>
          <a:p>
            <a:r>
              <a:rPr lang="en-US" sz="6600" b="1" dirty="0" smtClean="0">
                <a:solidFill>
                  <a:schemeClr val="tx1"/>
                </a:solidFill>
              </a:rPr>
              <a:t>HTML</a:t>
            </a:r>
            <a:r>
              <a:rPr lang="ru-RU" sz="6600" b="1" dirty="0" smtClean="0">
                <a:solidFill>
                  <a:schemeClr val="tx1"/>
                </a:solidFill>
              </a:rPr>
              <a:t> </a:t>
            </a:r>
            <a:r>
              <a:rPr lang="ru-RU" sz="6600" b="1" dirty="0">
                <a:solidFill>
                  <a:schemeClr val="tx1"/>
                </a:solidFill>
              </a:rPr>
              <a:t>– это не язык программирования!</a:t>
            </a:r>
            <a:endParaRPr lang="ru-RU" sz="66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662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9361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Тэги.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268760"/>
            <a:ext cx="8568952" cy="5400600"/>
          </a:xfrm>
        </p:spPr>
        <p:txBody>
          <a:bodyPr>
            <a:normAutofit fontScale="70000" lnSpcReduction="20000"/>
          </a:bodyPr>
          <a:lstStyle/>
          <a:p>
            <a:r>
              <a:rPr lang="ru-RU" sz="7800" b="1" dirty="0">
                <a:solidFill>
                  <a:schemeClr val="tx1"/>
                </a:solidFill>
              </a:rPr>
              <a:t>Тэг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sz="3600" dirty="0">
                <a:solidFill>
                  <a:schemeClr val="tx1"/>
                </a:solidFill>
              </a:rPr>
              <a:t>– </a:t>
            </a:r>
            <a:r>
              <a:rPr lang="ru-RU" sz="4600" dirty="0">
                <a:solidFill>
                  <a:schemeClr val="tx1"/>
                </a:solidFill>
              </a:rPr>
              <a:t>это команда языка </a:t>
            </a:r>
            <a:r>
              <a:rPr lang="en-US" sz="4600" dirty="0">
                <a:solidFill>
                  <a:schemeClr val="tx1"/>
                </a:solidFill>
              </a:rPr>
              <a:t>HTML</a:t>
            </a:r>
            <a:r>
              <a:rPr lang="ru-RU" sz="4600" dirty="0">
                <a:solidFill>
                  <a:schemeClr val="tx1"/>
                </a:solidFill>
              </a:rPr>
              <a:t>, которую выполняет </a:t>
            </a:r>
            <a:r>
              <a:rPr lang="ru-RU" sz="4600" dirty="0" smtClean="0">
                <a:solidFill>
                  <a:schemeClr val="tx1"/>
                </a:solidFill>
              </a:rPr>
              <a:t>браузер: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4100" b="1" u="sng" dirty="0" smtClean="0">
                <a:solidFill>
                  <a:schemeClr val="tx1"/>
                </a:solidFill>
                <a:effectLst/>
              </a:rPr>
              <a:t>непарные</a:t>
            </a:r>
            <a:r>
              <a:rPr lang="ru-RU" sz="4100" u="sng" dirty="0" smtClean="0">
                <a:solidFill>
                  <a:schemeClr val="tx1"/>
                </a:solidFill>
                <a:effectLst/>
              </a:rPr>
              <a:t> тэги </a:t>
            </a:r>
            <a:endParaRPr lang="ru-RU" sz="4100" u="sng" dirty="0" smtClean="0">
              <a:solidFill>
                <a:schemeClr val="tx1"/>
              </a:solidFill>
            </a:endParaRPr>
          </a:p>
          <a:p>
            <a:r>
              <a:rPr lang="en-US" sz="4100" b="1" dirty="0" smtClean="0">
                <a:solidFill>
                  <a:schemeClr val="tx1"/>
                </a:solidFill>
              </a:rPr>
              <a:t>&lt;</a:t>
            </a:r>
            <a:r>
              <a:rPr lang="en-US" sz="4100" b="1" dirty="0">
                <a:solidFill>
                  <a:schemeClr val="tx1"/>
                </a:solidFill>
              </a:rPr>
              <a:t>IMG SRC = </a:t>
            </a:r>
            <a:r>
              <a:rPr lang="en-US" sz="4100" b="1" dirty="0" smtClean="0">
                <a:solidFill>
                  <a:schemeClr val="tx1"/>
                </a:solidFill>
              </a:rPr>
              <a:t>«</a:t>
            </a:r>
            <a:r>
              <a:rPr lang="ru-RU" sz="4100" b="1" dirty="0" smtClean="0">
                <a:solidFill>
                  <a:schemeClr val="tx1"/>
                </a:solidFill>
              </a:rPr>
              <a:t>рисунок</a:t>
            </a:r>
            <a:r>
              <a:rPr lang="en-US" sz="4100" b="1" dirty="0" smtClean="0">
                <a:solidFill>
                  <a:schemeClr val="tx1"/>
                </a:solidFill>
              </a:rPr>
              <a:t>.jpg"&gt;</a:t>
            </a:r>
            <a:endParaRPr lang="ru-RU" sz="4100" b="1" dirty="0" smtClean="0">
              <a:solidFill>
                <a:schemeClr val="tx1"/>
              </a:solidFill>
            </a:endParaRPr>
          </a:p>
          <a:p>
            <a:pPr lvl="0"/>
            <a:endParaRPr lang="ru-RU" sz="4100" dirty="0"/>
          </a:p>
          <a:p>
            <a:r>
              <a:rPr lang="ru-RU" sz="4100" dirty="0" smtClean="0">
                <a:solidFill>
                  <a:schemeClr val="tx1"/>
                </a:solidFill>
              </a:rPr>
              <a:t>2. </a:t>
            </a:r>
            <a:r>
              <a:rPr lang="ru-RU" sz="4100" b="1" u="sng" dirty="0" smtClean="0">
                <a:solidFill>
                  <a:schemeClr val="tx1"/>
                </a:solidFill>
                <a:effectLst/>
              </a:rPr>
              <a:t>парные</a:t>
            </a:r>
            <a:r>
              <a:rPr lang="ru-RU" sz="4100" u="sng" dirty="0" smtClean="0">
                <a:solidFill>
                  <a:schemeClr val="tx1"/>
                </a:solidFill>
                <a:effectLst/>
              </a:rPr>
              <a:t> тэги</a:t>
            </a:r>
            <a:r>
              <a:rPr lang="en-US" sz="4100" u="sng" dirty="0" smtClean="0">
                <a:solidFill>
                  <a:schemeClr val="tx1"/>
                </a:solidFill>
                <a:effectLst/>
              </a:rPr>
              <a:t> (</a:t>
            </a:r>
            <a:r>
              <a:rPr lang="ru-RU" sz="4100" i="1" u="sng" dirty="0" smtClean="0">
                <a:solidFill>
                  <a:schemeClr val="tx1"/>
                </a:solidFill>
                <a:effectLst/>
              </a:rPr>
              <a:t>контейнеры</a:t>
            </a:r>
            <a:r>
              <a:rPr lang="en-US" sz="4100" u="sng" dirty="0" smtClean="0">
                <a:solidFill>
                  <a:schemeClr val="tx1"/>
                </a:solidFill>
                <a:effectLst/>
              </a:rPr>
              <a:t>)</a:t>
            </a:r>
            <a:r>
              <a:rPr lang="ru-RU" sz="4100" u="sng" dirty="0" smtClean="0">
                <a:solidFill>
                  <a:schemeClr val="tx1"/>
                </a:solidFill>
                <a:effectLst/>
              </a:rPr>
              <a:t> </a:t>
            </a:r>
            <a:endParaRPr lang="ru-RU" sz="4100" u="sng" dirty="0">
              <a:solidFill>
                <a:schemeClr val="tx1"/>
              </a:solidFill>
            </a:endParaRPr>
          </a:p>
          <a:p>
            <a:r>
              <a:rPr lang="en-US" sz="4100" b="1" dirty="0">
                <a:solidFill>
                  <a:schemeClr val="tx1"/>
                </a:solidFill>
              </a:rPr>
              <a:t>&lt;</a:t>
            </a:r>
            <a:r>
              <a:rPr lang="en-US" sz="4100" b="1" dirty="0" smtClean="0">
                <a:solidFill>
                  <a:schemeClr val="tx1"/>
                </a:solidFill>
              </a:rPr>
              <a:t>TABLE&gt;</a:t>
            </a:r>
            <a:r>
              <a:rPr lang="ru-RU" sz="4100" b="1" dirty="0" smtClean="0">
                <a:solidFill>
                  <a:schemeClr val="tx1"/>
                </a:solidFill>
              </a:rPr>
              <a:t> - </a:t>
            </a:r>
            <a:r>
              <a:rPr lang="ru-RU" sz="4100" dirty="0" smtClean="0">
                <a:solidFill>
                  <a:schemeClr val="tx1"/>
                </a:solidFill>
              </a:rPr>
              <a:t>открывающий </a:t>
            </a:r>
          </a:p>
          <a:p>
            <a:r>
              <a:rPr lang="en-US" sz="4100" b="1" dirty="0" smtClean="0">
                <a:solidFill>
                  <a:schemeClr val="tx1"/>
                </a:solidFill>
              </a:rPr>
              <a:t>...</a:t>
            </a:r>
            <a:endParaRPr lang="ru-RU" sz="4100" dirty="0">
              <a:solidFill>
                <a:schemeClr val="tx1"/>
              </a:solidFill>
            </a:endParaRPr>
          </a:p>
          <a:p>
            <a:r>
              <a:rPr lang="en-US" sz="4100" b="1" dirty="0">
                <a:solidFill>
                  <a:schemeClr val="tx1"/>
                </a:solidFill>
              </a:rPr>
              <a:t>&lt;/</a:t>
            </a:r>
            <a:r>
              <a:rPr lang="en-US" sz="4100" b="1" dirty="0" smtClean="0">
                <a:solidFill>
                  <a:schemeClr val="tx1"/>
                </a:solidFill>
              </a:rPr>
              <a:t>TABLE&gt;</a:t>
            </a:r>
            <a:r>
              <a:rPr lang="ru-RU" sz="4100" b="1" dirty="0" smtClean="0">
                <a:solidFill>
                  <a:schemeClr val="tx1"/>
                </a:solidFill>
              </a:rPr>
              <a:t> - </a:t>
            </a:r>
            <a:r>
              <a:rPr lang="ru-RU" sz="4100" dirty="0" smtClean="0">
                <a:solidFill>
                  <a:schemeClr val="tx1"/>
                </a:solidFill>
              </a:rPr>
              <a:t>закрывающий</a:t>
            </a:r>
            <a:endParaRPr lang="ru-RU" sz="4100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  <a:effectLst/>
              </a:rPr>
              <a:t>  </a:t>
            </a:r>
            <a:r>
              <a:rPr lang="ru-RU" dirty="0">
                <a:solidFill>
                  <a:schemeClr val="tx1"/>
                </a:solidFill>
              </a:rPr>
              <a:t> </a:t>
            </a: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08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0299"/>
            <a:ext cx="8229600" cy="929019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Простейшая </a:t>
            </a:r>
            <a:r>
              <a:rPr lang="ru-RU" sz="48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Web</a:t>
            </a: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-страница.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95094"/>
            <a:ext cx="7723525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76056" y="4869160"/>
            <a:ext cx="38833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Тэг </a:t>
            </a:r>
            <a:r>
              <a:rPr lang="en-US" sz="2000" b="1" dirty="0"/>
              <a:t>BODY</a:t>
            </a:r>
            <a:r>
              <a:rPr lang="ru-RU" sz="2000" b="1" dirty="0"/>
              <a:t> – общие свойства страницы</a:t>
            </a:r>
            <a:r>
              <a:rPr lang="ru-RU" b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761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35416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Вставка  рисунка, изменение размера рисунка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600200"/>
            <a:ext cx="892899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/>
              <a:t>&lt;</a:t>
            </a:r>
            <a:r>
              <a:rPr lang="en-US" sz="5400" dirty="0" err="1" smtClean="0">
                <a:solidFill>
                  <a:schemeClr val="tx2"/>
                </a:solidFill>
              </a:rPr>
              <a:t>img</a:t>
            </a:r>
            <a:r>
              <a:rPr lang="en-US" sz="5400" dirty="0" smtClean="0">
                <a:solidFill>
                  <a:schemeClr val="tx2"/>
                </a:solidFill>
              </a:rPr>
              <a:t> </a:t>
            </a:r>
            <a:r>
              <a:rPr lang="en-US" sz="5400" dirty="0" err="1" smtClean="0">
                <a:solidFill>
                  <a:schemeClr val="tx2"/>
                </a:solidFill>
              </a:rPr>
              <a:t>src</a:t>
            </a:r>
            <a:r>
              <a:rPr lang="en-US" sz="5400" dirty="0" smtClean="0">
                <a:solidFill>
                  <a:schemeClr val="tx2"/>
                </a:solidFill>
              </a:rPr>
              <a:t>=“my.jpg” </a:t>
            </a:r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width=150</a:t>
            </a:r>
            <a:r>
              <a:rPr lang="en-US" sz="5400" dirty="0" smtClean="0"/>
              <a:t>&gt;</a:t>
            </a:r>
            <a:endParaRPr lang="ru-RU" sz="5400" dirty="0"/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107504" y="3051256"/>
            <a:ext cx="5040560" cy="2016224"/>
          </a:xfrm>
          <a:prstGeom prst="wedgeRectCallout">
            <a:avLst>
              <a:gd name="adj1" fmla="val -14330"/>
              <a:gd name="adj2" fmla="val -764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Вставить рисунок</a:t>
            </a:r>
            <a:endParaRPr lang="ru-RU" sz="4000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5508104" y="3067461"/>
            <a:ext cx="3528392" cy="2016224"/>
          </a:xfrm>
          <a:prstGeom prst="wedgeRectCallout">
            <a:avLst>
              <a:gd name="adj1" fmla="val -14330"/>
              <a:gd name="adj2" fmla="val -764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Размер  рисунка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81283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4624"/>
            <a:ext cx="7772400" cy="147002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Создание списков.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060848"/>
            <a:ext cx="4932040" cy="45365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sz="5100" i="1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Списки обозначаются следующими тэгами</a:t>
            </a:r>
            <a:r>
              <a:rPr lang="ru-RU" sz="5100" i="1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</a:p>
          <a:p>
            <a:endParaRPr lang="ru-RU" sz="5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tabLst>
                <a:tab pos="182563" algn="l"/>
              </a:tabLst>
            </a:pPr>
            <a:r>
              <a:rPr lang="ru-RU" sz="5700" b="1" dirty="0" smtClean="0">
                <a:solidFill>
                  <a:srgbClr val="FF0000"/>
                </a:solidFill>
              </a:rPr>
              <a:t>&lt;</a:t>
            </a:r>
            <a:r>
              <a:rPr lang="ru-RU" sz="5700" b="1" dirty="0" err="1">
                <a:solidFill>
                  <a:srgbClr val="FF0000"/>
                </a:solidFill>
              </a:rPr>
              <a:t>li</a:t>
            </a:r>
            <a:r>
              <a:rPr lang="ru-RU" sz="5700" b="1" dirty="0" smtClean="0">
                <a:solidFill>
                  <a:srgbClr val="FF0000"/>
                </a:solidFill>
              </a:rPr>
              <a:t>&gt; </a:t>
            </a:r>
            <a:r>
              <a:rPr lang="ru-RU" sz="5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Текст 1 </a:t>
            </a:r>
            <a:r>
              <a:rPr lang="ru-RU" sz="5700" b="1" dirty="0" smtClean="0">
                <a:solidFill>
                  <a:srgbClr val="FF0000"/>
                </a:solidFill>
              </a:rPr>
              <a:t>&lt;/</a:t>
            </a:r>
            <a:r>
              <a:rPr lang="ru-RU" sz="5700" b="1" dirty="0" err="1">
                <a:solidFill>
                  <a:srgbClr val="FF0000"/>
                </a:solidFill>
              </a:rPr>
              <a:t>li</a:t>
            </a:r>
            <a:r>
              <a:rPr lang="ru-RU" sz="5700" b="1" dirty="0">
                <a:solidFill>
                  <a:srgbClr val="FF0000"/>
                </a:solidFill>
              </a:rPr>
              <a:t>&gt;</a:t>
            </a:r>
            <a:br>
              <a:rPr lang="ru-RU" sz="5700" b="1" dirty="0">
                <a:solidFill>
                  <a:srgbClr val="FF0000"/>
                </a:solidFill>
              </a:rPr>
            </a:br>
            <a:r>
              <a:rPr lang="ru-RU" sz="5700" b="1" dirty="0">
                <a:solidFill>
                  <a:srgbClr val="FF0000"/>
                </a:solidFill>
              </a:rPr>
              <a:t>&lt;</a:t>
            </a:r>
            <a:r>
              <a:rPr lang="ru-RU" sz="5700" b="1" dirty="0" err="1">
                <a:solidFill>
                  <a:srgbClr val="FF0000"/>
                </a:solidFill>
              </a:rPr>
              <a:t>li</a:t>
            </a:r>
            <a:r>
              <a:rPr lang="ru-RU" sz="5700" b="1" dirty="0" smtClean="0">
                <a:solidFill>
                  <a:srgbClr val="FF0000"/>
                </a:solidFill>
              </a:rPr>
              <a:t>&gt; </a:t>
            </a:r>
            <a:r>
              <a:rPr lang="ru-RU" sz="5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Текст 2 </a:t>
            </a:r>
            <a:r>
              <a:rPr lang="ru-RU" sz="5700" b="1" dirty="0" smtClean="0">
                <a:solidFill>
                  <a:srgbClr val="FF0000"/>
                </a:solidFill>
              </a:rPr>
              <a:t>&lt;/</a:t>
            </a:r>
            <a:r>
              <a:rPr lang="ru-RU" sz="5700" b="1" dirty="0" err="1">
                <a:solidFill>
                  <a:srgbClr val="FF0000"/>
                </a:solidFill>
              </a:rPr>
              <a:t>li</a:t>
            </a:r>
            <a:r>
              <a:rPr lang="ru-RU" sz="5700" b="1" dirty="0">
                <a:solidFill>
                  <a:srgbClr val="FF0000"/>
                </a:solidFill>
              </a:rPr>
              <a:t>&gt; </a:t>
            </a:r>
            <a:r>
              <a:rPr lang="ru-RU" sz="5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и т.д</a:t>
            </a:r>
            <a:r>
              <a:rPr lang="ru-RU" sz="5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br>
              <a:rPr lang="ru-RU" sz="51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ru-RU" sz="5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80928"/>
            <a:ext cx="3624089" cy="3855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486176" y="2035883"/>
            <a:ext cx="3235896" cy="7350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Результат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771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Параметры тега </a:t>
            </a:r>
            <a:r>
              <a: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&lt;li&gt;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48245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i="1" u="sng" dirty="0"/>
              <a:t>У тэга &lt;</a:t>
            </a:r>
            <a:r>
              <a:rPr lang="ru-RU" sz="4000" b="1" i="1" u="sng" dirty="0" err="1"/>
              <a:t>li</a:t>
            </a:r>
            <a:r>
              <a:rPr lang="ru-RU" sz="4000" b="1" i="1" u="sng" dirty="0"/>
              <a:t>&gt; есть параметр </a:t>
            </a:r>
            <a:r>
              <a:rPr lang="ru-RU" sz="4000" b="1" i="1" u="sng" dirty="0" err="1"/>
              <a:t>type</a:t>
            </a:r>
            <a:r>
              <a:rPr lang="ru-RU" sz="4000" b="1" i="1" u="sng" dirty="0"/>
              <a:t>:</a:t>
            </a:r>
            <a:endParaRPr lang="ru-RU" sz="4000" b="1" dirty="0"/>
          </a:p>
          <a:p>
            <a:pPr marL="0" indent="0">
              <a:buNone/>
            </a:pPr>
            <a:endParaRPr lang="en-US" dirty="0" smtClean="0"/>
          </a:p>
          <a:p>
            <a:pPr algn="ctr"/>
            <a:r>
              <a:rPr lang="ru-RU" sz="4000" dirty="0" smtClean="0"/>
              <a:t>- </a:t>
            </a:r>
            <a:r>
              <a:rPr lang="ru-RU" sz="4000" dirty="0"/>
              <a:t>&lt;</a:t>
            </a:r>
            <a:r>
              <a:rPr lang="ru-RU" sz="4000" dirty="0" err="1"/>
              <a:t>li</a:t>
            </a:r>
            <a:r>
              <a:rPr lang="ru-RU" sz="4000" dirty="0"/>
              <a:t> </a:t>
            </a:r>
            <a:r>
              <a:rPr lang="ru-RU" sz="4000" dirty="0" err="1"/>
              <a:t>type</a:t>
            </a:r>
            <a:r>
              <a:rPr lang="ru-RU" sz="4000" dirty="0"/>
              <a:t>="</a:t>
            </a:r>
            <a:r>
              <a:rPr lang="ru-RU" sz="4000" dirty="0" err="1"/>
              <a:t>disk</a:t>
            </a:r>
            <a:r>
              <a:rPr lang="ru-RU" sz="4000" dirty="0" smtClean="0"/>
              <a:t>"&gt; </a:t>
            </a:r>
            <a:endParaRPr lang="en-US" sz="4000" dirty="0"/>
          </a:p>
          <a:p>
            <a:pPr algn="ctr">
              <a:buFont typeface="Courier New" pitchFamily="49" charset="0"/>
              <a:buChar char="o"/>
            </a:pPr>
            <a:r>
              <a:rPr lang="ru-RU" sz="4000" dirty="0" smtClean="0"/>
              <a:t>- </a:t>
            </a:r>
            <a:r>
              <a:rPr lang="ru-RU" sz="4000" dirty="0"/>
              <a:t>&lt;</a:t>
            </a:r>
            <a:r>
              <a:rPr lang="ru-RU" sz="4000" dirty="0" err="1"/>
              <a:t>li</a:t>
            </a:r>
            <a:r>
              <a:rPr lang="ru-RU" sz="4000" dirty="0"/>
              <a:t> </a:t>
            </a:r>
            <a:r>
              <a:rPr lang="ru-RU" sz="4000" dirty="0" err="1"/>
              <a:t>type</a:t>
            </a:r>
            <a:r>
              <a:rPr lang="ru-RU" sz="4000" dirty="0"/>
              <a:t>="</a:t>
            </a:r>
            <a:r>
              <a:rPr lang="ru-RU" sz="4000" dirty="0" err="1"/>
              <a:t>circle</a:t>
            </a:r>
            <a:r>
              <a:rPr lang="ru-RU" sz="4000" dirty="0" smtClean="0"/>
              <a:t>"&gt; </a:t>
            </a:r>
            <a:endParaRPr lang="en-US" sz="4000" dirty="0"/>
          </a:p>
          <a:p>
            <a:pPr algn="ctr">
              <a:buFont typeface="Wingdings" pitchFamily="2" charset="2"/>
              <a:buChar char="§"/>
            </a:pPr>
            <a:r>
              <a:rPr lang="ru-RU" sz="4000" dirty="0" smtClean="0"/>
              <a:t> </a:t>
            </a:r>
            <a:r>
              <a:rPr lang="ru-RU" sz="4000" dirty="0"/>
              <a:t>- &lt;</a:t>
            </a:r>
            <a:r>
              <a:rPr lang="ru-RU" sz="4000" dirty="0" err="1"/>
              <a:t>li</a:t>
            </a:r>
            <a:r>
              <a:rPr lang="ru-RU" sz="4000" dirty="0"/>
              <a:t> </a:t>
            </a:r>
            <a:r>
              <a:rPr lang="ru-RU" sz="4000" dirty="0" err="1"/>
              <a:t>type</a:t>
            </a:r>
            <a:r>
              <a:rPr lang="ru-RU" sz="4000" dirty="0"/>
              <a:t>="</a:t>
            </a:r>
            <a:r>
              <a:rPr lang="ru-RU" sz="4000" dirty="0" err="1"/>
              <a:t>square</a:t>
            </a:r>
            <a:r>
              <a:rPr lang="ru-RU" sz="4000" dirty="0" smtClean="0"/>
              <a:t>"&gt;</a:t>
            </a:r>
            <a:endParaRPr lang="ru-RU" sz="40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462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6"/>
            <a:ext cx="7772400" cy="121010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Пример. </a:t>
            </a: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Параметры тега </a:t>
            </a:r>
            <a:r>
              <a: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&lt;li&gt;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770897"/>
            <a:ext cx="5488264" cy="359945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endParaRPr lang="ru-RU" dirty="0" smtClean="0">
              <a:solidFill>
                <a:srgbClr val="FF0000"/>
              </a:solidFill>
            </a:endParaRPr>
          </a:p>
          <a:p>
            <a:pPr algn="l"/>
            <a:r>
              <a:rPr lang="en-US" dirty="0" smtClean="0">
                <a:solidFill>
                  <a:srgbClr val="FF0000"/>
                </a:solidFill>
              </a:rPr>
              <a:t>&lt;</a:t>
            </a:r>
            <a:r>
              <a:rPr lang="en-US" dirty="0">
                <a:solidFill>
                  <a:srgbClr val="FF0000"/>
                </a:solidFill>
              </a:rPr>
              <a:t>li type="disk"&gt;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Текст 1</a:t>
            </a:r>
            <a:r>
              <a:rPr lang="ru-RU" dirty="0">
                <a:solidFill>
                  <a:srgbClr val="FF0000"/>
                </a:solidFill>
              </a:rPr>
              <a:t>&lt;/</a:t>
            </a:r>
            <a:r>
              <a:rPr lang="en-US" dirty="0">
                <a:solidFill>
                  <a:srgbClr val="FF0000"/>
                </a:solidFill>
              </a:rPr>
              <a:t>li</a:t>
            </a:r>
            <a:r>
              <a:rPr lang="en-US" dirty="0" smtClean="0">
                <a:solidFill>
                  <a:srgbClr val="FF0000"/>
                </a:solidFill>
              </a:rPr>
              <a:t>&gt;</a:t>
            </a:r>
            <a:endParaRPr lang="ru-RU" dirty="0" smtClean="0">
              <a:solidFill>
                <a:srgbClr val="FF0000"/>
              </a:solidFill>
            </a:endParaRPr>
          </a:p>
          <a:p>
            <a:pPr algn="l"/>
            <a:r>
              <a:rPr lang="en-US" dirty="0" smtClean="0">
                <a:solidFill>
                  <a:srgbClr val="FF0000"/>
                </a:solidFill>
              </a:rPr>
              <a:t>&lt;li </a:t>
            </a:r>
            <a:r>
              <a:rPr lang="en-US" dirty="0">
                <a:solidFill>
                  <a:srgbClr val="FF0000"/>
                </a:solidFill>
              </a:rPr>
              <a:t>type="circle"&gt;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Текст 2</a:t>
            </a:r>
            <a:r>
              <a:rPr lang="ru-RU" dirty="0">
                <a:solidFill>
                  <a:srgbClr val="FF0000"/>
                </a:solidFill>
              </a:rPr>
              <a:t>&lt;/</a:t>
            </a:r>
            <a:r>
              <a:rPr lang="en-US" dirty="0" smtClean="0">
                <a:solidFill>
                  <a:srgbClr val="FF0000"/>
                </a:solidFill>
              </a:rPr>
              <a:t>li&gt;</a:t>
            </a:r>
            <a:endParaRPr lang="ru-RU" dirty="0">
              <a:solidFill>
                <a:srgbClr val="FF0000"/>
              </a:solidFill>
            </a:endParaRPr>
          </a:p>
          <a:p>
            <a:pPr algn="l"/>
            <a:r>
              <a:rPr lang="en-US" dirty="0" smtClean="0">
                <a:solidFill>
                  <a:srgbClr val="FF0000"/>
                </a:solidFill>
              </a:rPr>
              <a:t>&lt;</a:t>
            </a:r>
            <a:r>
              <a:rPr lang="en-US" dirty="0">
                <a:solidFill>
                  <a:srgbClr val="FF0000"/>
                </a:solidFill>
              </a:rPr>
              <a:t>li type="square"&gt;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Текст 3 </a:t>
            </a:r>
            <a:r>
              <a:rPr lang="ru-RU" dirty="0">
                <a:solidFill>
                  <a:srgbClr val="FF0000"/>
                </a:solidFill>
              </a:rPr>
              <a:t>&lt;/</a:t>
            </a:r>
            <a:r>
              <a:rPr lang="en-US" dirty="0">
                <a:solidFill>
                  <a:srgbClr val="FF0000"/>
                </a:solidFill>
              </a:rPr>
              <a:t>li</a:t>
            </a:r>
            <a:r>
              <a:rPr lang="en-US" dirty="0" smtClean="0">
                <a:solidFill>
                  <a:srgbClr val="FF0000"/>
                </a:solidFill>
              </a:rPr>
              <a:t>&gt;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764273" y="1916832"/>
            <a:ext cx="3235896" cy="7350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Результат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971600" y="1916832"/>
            <a:ext cx="3235896" cy="7350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Пример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936" y="2770896"/>
            <a:ext cx="3443477" cy="3599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804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648"/>
            <a:ext cx="8229600" cy="81206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Тег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UL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Отступ </a:t>
            </a: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(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табуляция</a:t>
            </a: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)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+mn-cs"/>
              </a:rPr>
              <a:t>.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64366"/>
            <a:ext cx="9108504" cy="178885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dirty="0">
                <a:solidFill>
                  <a:srgbClr val="FF0000"/>
                </a:solidFill>
              </a:rPr>
              <a:t>&lt;ul&gt;&lt;li type="disk"&gt; </a:t>
            </a:r>
            <a:r>
              <a:rPr lang="pl-PL" sz="2800" dirty="0"/>
              <a:t>Текст </a:t>
            </a:r>
            <a:r>
              <a:rPr lang="pl-PL" sz="2800" dirty="0" smtClean="0"/>
              <a:t>1</a:t>
            </a:r>
            <a:r>
              <a:rPr lang="ru-RU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&lt;/</a:t>
            </a:r>
            <a:r>
              <a:rPr lang="pl-PL" sz="2800" dirty="0">
                <a:solidFill>
                  <a:srgbClr val="FF0000"/>
                </a:solidFill>
              </a:rPr>
              <a:t>li&gt;&lt;/ul&gt;</a:t>
            </a:r>
          </a:p>
          <a:p>
            <a:pPr marL="0" indent="0">
              <a:buNone/>
            </a:pPr>
            <a:r>
              <a:rPr lang="pl-PL" sz="2800" dirty="0">
                <a:solidFill>
                  <a:srgbClr val="FF0000"/>
                </a:solidFill>
              </a:rPr>
              <a:t>&lt;ul&gt;&lt;ul&gt;&lt;li type="circle"&gt; </a:t>
            </a:r>
            <a:r>
              <a:rPr lang="pl-PL" sz="2800" dirty="0"/>
              <a:t>Текст </a:t>
            </a:r>
            <a:r>
              <a:rPr lang="pl-PL" sz="2800" dirty="0">
                <a:solidFill>
                  <a:srgbClr val="FF0000"/>
                </a:solidFill>
              </a:rPr>
              <a:t>2&lt;/li&gt;&lt;/ul&gt;&lt;/ul&gt; </a:t>
            </a:r>
          </a:p>
          <a:p>
            <a:pPr marL="0" indent="0">
              <a:buNone/>
            </a:pPr>
            <a:r>
              <a:rPr lang="pl-PL" sz="2800" dirty="0">
                <a:solidFill>
                  <a:srgbClr val="FF0000"/>
                </a:solidFill>
              </a:rPr>
              <a:t>&lt;ul&gt;&lt;ul&gt;&lt;ul&gt;&lt;li type="square"&gt; </a:t>
            </a:r>
            <a:r>
              <a:rPr lang="pl-PL" sz="2800" dirty="0"/>
              <a:t>Текст 3 </a:t>
            </a:r>
            <a:r>
              <a:rPr lang="pl-PL" sz="2800" dirty="0">
                <a:solidFill>
                  <a:srgbClr val="FF0000"/>
                </a:solidFill>
              </a:rPr>
              <a:t>&lt;/li&gt;&lt;/ul&gt;&lt;/ul&gt;&lt;/ul&gt;</a:t>
            </a:r>
          </a:p>
          <a:p>
            <a:endParaRPr lang="ru-RU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52295" y="908720"/>
            <a:ext cx="5544616" cy="646331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&lt;</a:t>
            </a:r>
            <a:r>
              <a:rPr lang="ru-RU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ul</a:t>
            </a: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&gt; Текст&lt;/</a:t>
            </a:r>
            <a:r>
              <a:rPr lang="ru-RU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ul</a:t>
            </a: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&gt;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565" y="3524250"/>
            <a:ext cx="2886075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57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90</TotalTime>
  <Words>299</Words>
  <Application>Microsoft Office PowerPoint</Application>
  <PresentationFormat>Экран (4:3)</PresentationFormat>
  <Paragraphs>53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ГБОУ СПО «Камчатский медицинский колледж»</vt:lpstr>
      <vt:lpstr>HTML = Hypertext Markup Language  (язык разметки гипертекста).</vt:lpstr>
      <vt:lpstr>Тэги.</vt:lpstr>
      <vt:lpstr>Простейшая Web-страница.</vt:lpstr>
      <vt:lpstr>Вставка  рисунка, изменение размера рисунка</vt:lpstr>
      <vt:lpstr>Создание списков.</vt:lpstr>
      <vt:lpstr>Параметры тега &lt;li&gt;</vt:lpstr>
      <vt:lpstr>Пример. Параметры тега &lt;li&gt;</vt:lpstr>
      <vt:lpstr>Тег UL - Отступ (табуляция).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HTML = Hypertext Markup Language  (язык разметки гипертекста). </dc:title>
  <dc:creator>Ковальская Анна С.</dc:creator>
  <cp:lastModifiedBy>Ковальская Анна С.</cp:lastModifiedBy>
  <cp:revision>29</cp:revision>
  <dcterms:created xsi:type="dcterms:W3CDTF">2013-06-05T20:15:48Z</dcterms:created>
  <dcterms:modified xsi:type="dcterms:W3CDTF">2013-06-10T22:37:38Z</dcterms:modified>
</cp:coreProperties>
</file>