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80" r:id="rId1"/>
  </p:sldMasterIdLst>
  <p:notesMasterIdLst>
    <p:notesMasterId r:id="rId30"/>
  </p:notesMasterIdLst>
  <p:handoutMasterIdLst>
    <p:handoutMasterId r:id="rId31"/>
  </p:handoutMasterIdLst>
  <p:sldIdLst>
    <p:sldId id="262" r:id="rId2"/>
    <p:sldId id="272" r:id="rId3"/>
    <p:sldId id="275" r:id="rId4"/>
    <p:sldId id="274" r:id="rId5"/>
    <p:sldId id="263" r:id="rId6"/>
    <p:sldId id="256" r:id="rId7"/>
    <p:sldId id="264" r:id="rId8"/>
    <p:sldId id="276" r:id="rId9"/>
    <p:sldId id="277" r:id="rId10"/>
    <p:sldId id="278" r:id="rId11"/>
    <p:sldId id="279" r:id="rId12"/>
    <p:sldId id="289" r:id="rId13"/>
    <p:sldId id="257" r:id="rId14"/>
    <p:sldId id="281" r:id="rId15"/>
    <p:sldId id="282" r:id="rId16"/>
    <p:sldId id="283" r:id="rId17"/>
    <p:sldId id="284" r:id="rId18"/>
    <p:sldId id="280" r:id="rId19"/>
    <p:sldId id="266" r:id="rId20"/>
    <p:sldId id="267" r:id="rId21"/>
    <p:sldId id="268" r:id="rId22"/>
    <p:sldId id="270" r:id="rId23"/>
    <p:sldId id="269" r:id="rId24"/>
    <p:sldId id="271" r:id="rId25"/>
    <p:sldId id="285" r:id="rId26"/>
    <p:sldId id="286" r:id="rId27"/>
    <p:sldId id="288" r:id="rId28"/>
    <p:sldId id="287" r:id="rId29"/>
  </p:sldIdLst>
  <p:sldSz cx="9144000" cy="6858000" type="screen4x3"/>
  <p:notesSz cx="6797675" cy="9926638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 Cyr" charset="-52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E2B29A"/>
    <a:srgbClr val="F4CCA0"/>
    <a:srgbClr val="CC00FF"/>
    <a:srgbClr val="FFCCFF"/>
    <a:srgbClr val="00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55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slide" Target="../slides/slide23.xml"/><Relationship Id="rId1" Type="http://schemas.openxmlformats.org/officeDocument/2006/relationships/slide" Target="../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6B245AB-B929-466C-8D5B-509C716B4D91}" type="doc">
      <dgm:prSet loTypeId="urn:microsoft.com/office/officeart/2005/8/layout/radial1" loCatId="relationship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CE752949-2B6E-4E00-BE21-50299DC50459}">
      <dgm:prSet phldrT="[Текст]"/>
      <dgm:spPr>
        <a:solidFill>
          <a:schemeClr val="accent2"/>
        </a:solidFill>
      </dgm:spPr>
      <dgm:t>
        <a:bodyPr/>
        <a:lstStyle/>
        <a:p>
          <a:r>
            <a:rPr lang="ru-RU" b="1" dirty="0" smtClean="0">
              <a:solidFill>
                <a:schemeClr val="bg1"/>
              </a:solidFill>
            </a:rPr>
            <a:t>Виды алгоритмов</a:t>
          </a:r>
          <a:endParaRPr lang="ru-RU" b="1" dirty="0">
            <a:solidFill>
              <a:schemeClr val="bg1"/>
            </a:solidFill>
          </a:endParaRPr>
        </a:p>
      </dgm:t>
    </dgm:pt>
    <dgm:pt modelId="{A712B613-3515-4AAA-BECC-D18A3CAD36F1}" type="parTrans" cxnId="{E9C7C426-C963-47EF-8FC5-563A628A1A42}">
      <dgm:prSet/>
      <dgm:spPr/>
      <dgm:t>
        <a:bodyPr/>
        <a:lstStyle/>
        <a:p>
          <a:endParaRPr lang="ru-RU"/>
        </a:p>
      </dgm:t>
    </dgm:pt>
    <dgm:pt modelId="{307CC4BF-4EFF-4490-8924-F50AD304169D}" type="sibTrans" cxnId="{E9C7C426-C963-47EF-8FC5-563A628A1A42}">
      <dgm:prSet/>
      <dgm:spPr/>
      <dgm:t>
        <a:bodyPr/>
        <a:lstStyle/>
        <a:p>
          <a:endParaRPr lang="ru-RU"/>
        </a:p>
      </dgm:t>
    </dgm:pt>
    <dgm:pt modelId="{FFA3952B-CDE6-4786-BF58-FEA94B18E1FB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8100">
          <a:solidFill>
            <a:srgbClr val="C00000"/>
          </a:solidFill>
        </a:ln>
      </dgm:spPr>
      <dgm:t>
        <a:bodyPr/>
        <a:lstStyle/>
        <a:p>
          <a:pPr algn="ctr"/>
          <a:r>
            <a:rPr lang="ru-RU" sz="3200" dirty="0" smtClean="0"/>
            <a:t>циклический</a:t>
          </a:r>
          <a:endParaRPr lang="ru-RU" sz="32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 action="ppaction://hlinksldjump"/>
          </dgm14:cNvPr>
        </a:ext>
      </dgm:extLst>
    </dgm:pt>
    <dgm:pt modelId="{20A53DE6-1FAE-4A38-B7C1-EE0151A2749E}" type="parTrans" cxnId="{7ABEEADE-1A24-4F5C-B784-1C341D93C694}">
      <dgm:prSet/>
      <dgm:spPr/>
      <dgm:t>
        <a:bodyPr/>
        <a:lstStyle/>
        <a:p>
          <a:endParaRPr lang="ru-RU"/>
        </a:p>
      </dgm:t>
    </dgm:pt>
    <dgm:pt modelId="{311B0BCF-BFC8-4B53-9380-0C331AD25F0B}" type="sibTrans" cxnId="{7ABEEADE-1A24-4F5C-B784-1C341D93C694}">
      <dgm:prSet/>
      <dgm:spPr/>
      <dgm:t>
        <a:bodyPr/>
        <a:lstStyle/>
        <a:p>
          <a:endParaRPr lang="ru-RU"/>
        </a:p>
      </dgm:t>
    </dgm:pt>
    <dgm:pt modelId="{6A5F7949-A370-4C6D-AC36-CC2F7BF4F89B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8100">
          <a:solidFill>
            <a:srgbClr val="C00000"/>
          </a:solidFill>
        </a:ln>
      </dgm:spPr>
      <dgm:t>
        <a:bodyPr/>
        <a:lstStyle/>
        <a:p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разветвляющийся</a:t>
          </a:r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2" action="ppaction://hlinksldjump"/>
          </dgm14:cNvPr>
        </a:ext>
      </dgm:extLst>
    </dgm:pt>
    <dgm:pt modelId="{5E05A204-BDD0-452C-8733-18C1E59534C0}" type="parTrans" cxnId="{8CB5646B-1C75-4362-BBBE-D2F94939F953}">
      <dgm:prSet/>
      <dgm:spPr/>
      <dgm:t>
        <a:bodyPr/>
        <a:lstStyle/>
        <a:p>
          <a:endParaRPr lang="ru-RU"/>
        </a:p>
      </dgm:t>
    </dgm:pt>
    <dgm:pt modelId="{A8C3B406-FD0E-4043-8B11-1DDC8EB21A05}" type="sibTrans" cxnId="{8CB5646B-1C75-4362-BBBE-D2F94939F953}">
      <dgm:prSet/>
      <dgm:spPr/>
      <dgm:t>
        <a:bodyPr/>
        <a:lstStyle/>
        <a:p>
          <a:endParaRPr lang="ru-RU"/>
        </a:p>
      </dgm:t>
    </dgm:pt>
    <dgm:pt modelId="{8EDCDE43-2C9F-4624-9CDB-8F2AB5D57496}">
      <dgm:prSet phldrT="[Текст]" custT="1">
        <dgm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dgm:style>
      </dgm:prSet>
      <dgm:spPr>
        <a:ln w="38100">
          <a:solidFill>
            <a:srgbClr val="C00000"/>
          </a:solidFill>
        </a:ln>
      </dgm:spPr>
      <dgm:t>
        <a:bodyPr/>
        <a:lstStyle/>
        <a:p>
          <a:r>
            <a:rPr lang="ru-RU" sz="3200" dirty="0" smtClean="0"/>
            <a:t>линейный</a:t>
          </a:r>
          <a:endParaRPr lang="ru-RU" sz="3200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3" action="ppaction://hlinksldjump"/>
          </dgm14:cNvPr>
        </a:ext>
      </dgm:extLst>
    </dgm:pt>
    <dgm:pt modelId="{0CFABD7C-8D6E-42E1-BFE3-6E4D7B85D4D1}" type="parTrans" cxnId="{3F8F408A-2A0D-4BC4-9AFB-A01936F64D94}">
      <dgm:prSet/>
      <dgm:spPr/>
      <dgm:t>
        <a:bodyPr/>
        <a:lstStyle/>
        <a:p>
          <a:endParaRPr lang="ru-RU"/>
        </a:p>
      </dgm:t>
    </dgm:pt>
    <dgm:pt modelId="{79A140F6-50A4-4D5C-8E20-0D2E976D5966}" type="sibTrans" cxnId="{3F8F408A-2A0D-4BC4-9AFB-A01936F64D94}">
      <dgm:prSet/>
      <dgm:spPr/>
      <dgm:t>
        <a:bodyPr/>
        <a:lstStyle/>
        <a:p>
          <a:endParaRPr lang="ru-RU"/>
        </a:p>
      </dgm:t>
    </dgm:pt>
    <dgm:pt modelId="{205249C2-608A-4B70-A4A0-3C0A38F8112B}" type="pres">
      <dgm:prSet presAssocID="{96B245AB-B929-466C-8D5B-509C716B4D91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85E0680-3F2A-4DAD-880C-DA0F8BF469AB}" type="pres">
      <dgm:prSet presAssocID="{CE752949-2B6E-4E00-BE21-50299DC50459}" presName="centerShape" presStyleLbl="node0" presStyleIdx="0" presStyleCnt="1" custScaleX="126916" custScaleY="72503" custLinFactNeighborX="-50499" custLinFactNeighborY="-18260"/>
      <dgm:spPr/>
      <dgm:t>
        <a:bodyPr/>
        <a:lstStyle/>
        <a:p>
          <a:endParaRPr lang="ru-RU"/>
        </a:p>
      </dgm:t>
    </dgm:pt>
    <dgm:pt modelId="{EF274A0F-25BB-448F-9BBF-5344805EAE3E}" type="pres">
      <dgm:prSet presAssocID="{20A53DE6-1FAE-4A38-B7C1-EE0151A2749E}" presName="Name9" presStyleLbl="parChTrans1D2" presStyleIdx="0" presStyleCnt="3"/>
      <dgm:spPr/>
      <dgm:t>
        <a:bodyPr/>
        <a:lstStyle/>
        <a:p>
          <a:endParaRPr lang="ru-RU"/>
        </a:p>
      </dgm:t>
    </dgm:pt>
    <dgm:pt modelId="{2BAC1798-C74C-4EBA-9974-1EBD55A13915}" type="pres">
      <dgm:prSet presAssocID="{20A53DE6-1FAE-4A38-B7C1-EE0151A2749E}" presName="connTx" presStyleLbl="parChTrans1D2" presStyleIdx="0" presStyleCnt="3"/>
      <dgm:spPr/>
      <dgm:t>
        <a:bodyPr/>
        <a:lstStyle/>
        <a:p>
          <a:endParaRPr lang="ru-RU"/>
        </a:p>
      </dgm:t>
    </dgm:pt>
    <dgm:pt modelId="{5A5EB430-94E3-4B29-AF7F-316619965BD0}" type="pres">
      <dgm:prSet presAssocID="{FFA3952B-CDE6-4786-BF58-FEA94B18E1FB}" presName="node" presStyleLbl="node1" presStyleIdx="0" presStyleCnt="3" custScaleX="212652" custScaleY="76155" custRadScaleRad="125126" custRadScaleInc="563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BA8618-C64B-41AB-9EB5-D5B90B15E23C}" type="pres">
      <dgm:prSet presAssocID="{5E05A204-BDD0-452C-8733-18C1E59534C0}" presName="Name9" presStyleLbl="parChTrans1D2" presStyleIdx="1" presStyleCnt="3"/>
      <dgm:spPr/>
      <dgm:t>
        <a:bodyPr/>
        <a:lstStyle/>
        <a:p>
          <a:endParaRPr lang="ru-RU"/>
        </a:p>
      </dgm:t>
    </dgm:pt>
    <dgm:pt modelId="{E7F08B06-8E6A-419D-8EA2-B98EFD783861}" type="pres">
      <dgm:prSet presAssocID="{5E05A204-BDD0-452C-8733-18C1E59534C0}" presName="connTx" presStyleLbl="parChTrans1D2" presStyleIdx="1" presStyleCnt="3"/>
      <dgm:spPr/>
      <dgm:t>
        <a:bodyPr/>
        <a:lstStyle/>
        <a:p>
          <a:endParaRPr lang="ru-RU"/>
        </a:p>
      </dgm:t>
    </dgm:pt>
    <dgm:pt modelId="{E6DA9926-C4C1-4C39-9743-EBC9F2C8897E}" type="pres">
      <dgm:prSet presAssocID="{6A5F7949-A370-4C6D-AC36-CC2F7BF4F89B}" presName="node" presStyleLbl="node1" presStyleIdx="1" presStyleCnt="3" custScaleX="246504" custScaleY="80613" custRadScaleRad="79142" custRadScaleInc="-20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D6B1DE-1474-487E-A844-C29191922679}" type="pres">
      <dgm:prSet presAssocID="{0CFABD7C-8D6E-42E1-BFE3-6E4D7B85D4D1}" presName="Name9" presStyleLbl="parChTrans1D2" presStyleIdx="2" presStyleCnt="3"/>
      <dgm:spPr/>
      <dgm:t>
        <a:bodyPr/>
        <a:lstStyle/>
        <a:p>
          <a:endParaRPr lang="ru-RU"/>
        </a:p>
      </dgm:t>
    </dgm:pt>
    <dgm:pt modelId="{0A4D1255-B4A1-4B72-B87B-A6924470192B}" type="pres">
      <dgm:prSet presAssocID="{0CFABD7C-8D6E-42E1-BFE3-6E4D7B85D4D1}" presName="connTx" presStyleLbl="parChTrans1D2" presStyleIdx="2" presStyleCnt="3"/>
      <dgm:spPr/>
      <dgm:t>
        <a:bodyPr/>
        <a:lstStyle/>
        <a:p>
          <a:endParaRPr lang="ru-RU"/>
        </a:p>
      </dgm:t>
    </dgm:pt>
    <dgm:pt modelId="{BA09FC24-A935-4AFD-8AD4-B3B878C37783}" type="pres">
      <dgm:prSet presAssocID="{8EDCDE43-2C9F-4624-9CDB-8F2AB5D57496}" presName="node" presStyleLbl="node1" presStyleIdx="2" presStyleCnt="3" custScaleX="212507" custScaleY="85040" custRadScaleRad="81139" custRadScaleInc="-2952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1D87DA-F5A2-420B-B346-651035C1ABA8}" type="presOf" srcId="{5E05A204-BDD0-452C-8733-18C1E59534C0}" destId="{E7F08B06-8E6A-419D-8EA2-B98EFD783861}" srcOrd="1" destOrd="0" presId="urn:microsoft.com/office/officeart/2005/8/layout/radial1"/>
    <dgm:cxn modelId="{7ABEEADE-1A24-4F5C-B784-1C341D93C694}" srcId="{CE752949-2B6E-4E00-BE21-50299DC50459}" destId="{FFA3952B-CDE6-4786-BF58-FEA94B18E1FB}" srcOrd="0" destOrd="0" parTransId="{20A53DE6-1FAE-4A38-B7C1-EE0151A2749E}" sibTransId="{311B0BCF-BFC8-4B53-9380-0C331AD25F0B}"/>
    <dgm:cxn modelId="{7FA3B4B4-F63A-434C-B673-AF0F8547823C}" type="presOf" srcId="{0CFABD7C-8D6E-42E1-BFE3-6E4D7B85D4D1}" destId="{09D6B1DE-1474-487E-A844-C29191922679}" srcOrd="0" destOrd="0" presId="urn:microsoft.com/office/officeart/2005/8/layout/radial1"/>
    <dgm:cxn modelId="{B6E78C8D-A41F-4FA2-A1CA-5CF26158B75A}" type="presOf" srcId="{20A53DE6-1FAE-4A38-B7C1-EE0151A2749E}" destId="{EF274A0F-25BB-448F-9BBF-5344805EAE3E}" srcOrd="0" destOrd="0" presId="urn:microsoft.com/office/officeart/2005/8/layout/radial1"/>
    <dgm:cxn modelId="{7C6054EE-8A74-4081-9FB2-CC7FAF603AFF}" type="presOf" srcId="{6A5F7949-A370-4C6D-AC36-CC2F7BF4F89B}" destId="{E6DA9926-C4C1-4C39-9743-EBC9F2C8897E}" srcOrd="0" destOrd="0" presId="urn:microsoft.com/office/officeart/2005/8/layout/radial1"/>
    <dgm:cxn modelId="{3BFFECCD-0A66-4D1D-BD74-A1A24580AE5E}" type="presOf" srcId="{0CFABD7C-8D6E-42E1-BFE3-6E4D7B85D4D1}" destId="{0A4D1255-B4A1-4B72-B87B-A6924470192B}" srcOrd="1" destOrd="0" presId="urn:microsoft.com/office/officeart/2005/8/layout/radial1"/>
    <dgm:cxn modelId="{8CB5646B-1C75-4362-BBBE-D2F94939F953}" srcId="{CE752949-2B6E-4E00-BE21-50299DC50459}" destId="{6A5F7949-A370-4C6D-AC36-CC2F7BF4F89B}" srcOrd="1" destOrd="0" parTransId="{5E05A204-BDD0-452C-8733-18C1E59534C0}" sibTransId="{A8C3B406-FD0E-4043-8B11-1DDC8EB21A05}"/>
    <dgm:cxn modelId="{B712B63F-A15B-4EA0-B754-B98A6639BB14}" type="presOf" srcId="{8EDCDE43-2C9F-4624-9CDB-8F2AB5D57496}" destId="{BA09FC24-A935-4AFD-8AD4-B3B878C37783}" srcOrd="0" destOrd="0" presId="urn:microsoft.com/office/officeart/2005/8/layout/radial1"/>
    <dgm:cxn modelId="{E7521FBE-589B-4A7B-B702-B5DCF359F07F}" type="presOf" srcId="{CE752949-2B6E-4E00-BE21-50299DC50459}" destId="{C85E0680-3F2A-4DAD-880C-DA0F8BF469AB}" srcOrd="0" destOrd="0" presId="urn:microsoft.com/office/officeart/2005/8/layout/radial1"/>
    <dgm:cxn modelId="{9EA8E383-DBAB-4725-A507-D3EBAADC0CC9}" type="presOf" srcId="{5E05A204-BDD0-452C-8733-18C1E59534C0}" destId="{78BA8618-C64B-41AB-9EB5-D5B90B15E23C}" srcOrd="0" destOrd="0" presId="urn:microsoft.com/office/officeart/2005/8/layout/radial1"/>
    <dgm:cxn modelId="{5AD19BB6-5081-42A0-9684-1A0FACD0C01B}" type="presOf" srcId="{FFA3952B-CDE6-4786-BF58-FEA94B18E1FB}" destId="{5A5EB430-94E3-4B29-AF7F-316619965BD0}" srcOrd="0" destOrd="0" presId="urn:microsoft.com/office/officeart/2005/8/layout/radial1"/>
    <dgm:cxn modelId="{3B4F2D3F-0629-4034-A9ED-12EF2E7559B8}" type="presOf" srcId="{20A53DE6-1FAE-4A38-B7C1-EE0151A2749E}" destId="{2BAC1798-C74C-4EBA-9974-1EBD55A13915}" srcOrd="1" destOrd="0" presId="urn:microsoft.com/office/officeart/2005/8/layout/radial1"/>
    <dgm:cxn modelId="{11DFABB3-CABB-4428-AC17-BD9297E17720}" type="presOf" srcId="{96B245AB-B929-466C-8D5B-509C716B4D91}" destId="{205249C2-608A-4B70-A4A0-3C0A38F8112B}" srcOrd="0" destOrd="0" presId="urn:microsoft.com/office/officeart/2005/8/layout/radial1"/>
    <dgm:cxn modelId="{3F8F408A-2A0D-4BC4-9AFB-A01936F64D94}" srcId="{CE752949-2B6E-4E00-BE21-50299DC50459}" destId="{8EDCDE43-2C9F-4624-9CDB-8F2AB5D57496}" srcOrd="2" destOrd="0" parTransId="{0CFABD7C-8D6E-42E1-BFE3-6E4D7B85D4D1}" sibTransId="{79A140F6-50A4-4D5C-8E20-0D2E976D5966}"/>
    <dgm:cxn modelId="{E9C7C426-C963-47EF-8FC5-563A628A1A42}" srcId="{96B245AB-B929-466C-8D5B-509C716B4D91}" destId="{CE752949-2B6E-4E00-BE21-50299DC50459}" srcOrd="0" destOrd="0" parTransId="{A712B613-3515-4AAA-BECC-D18A3CAD36F1}" sibTransId="{307CC4BF-4EFF-4490-8924-F50AD304169D}"/>
    <dgm:cxn modelId="{9B408199-16E2-400D-9DC3-561498AFBD49}" type="presParOf" srcId="{205249C2-608A-4B70-A4A0-3C0A38F8112B}" destId="{C85E0680-3F2A-4DAD-880C-DA0F8BF469AB}" srcOrd="0" destOrd="0" presId="urn:microsoft.com/office/officeart/2005/8/layout/radial1"/>
    <dgm:cxn modelId="{7272B560-4052-4DA9-836D-E8161CF261E9}" type="presParOf" srcId="{205249C2-608A-4B70-A4A0-3C0A38F8112B}" destId="{EF274A0F-25BB-448F-9BBF-5344805EAE3E}" srcOrd="1" destOrd="0" presId="urn:microsoft.com/office/officeart/2005/8/layout/radial1"/>
    <dgm:cxn modelId="{C22255AB-AF24-48D7-80C2-75CAB5461033}" type="presParOf" srcId="{EF274A0F-25BB-448F-9BBF-5344805EAE3E}" destId="{2BAC1798-C74C-4EBA-9974-1EBD55A13915}" srcOrd="0" destOrd="0" presId="urn:microsoft.com/office/officeart/2005/8/layout/radial1"/>
    <dgm:cxn modelId="{B7194A71-9392-40BC-90E7-1ECC3C425EB6}" type="presParOf" srcId="{205249C2-608A-4B70-A4A0-3C0A38F8112B}" destId="{5A5EB430-94E3-4B29-AF7F-316619965BD0}" srcOrd="2" destOrd="0" presId="urn:microsoft.com/office/officeart/2005/8/layout/radial1"/>
    <dgm:cxn modelId="{6714F5DD-0653-4616-876A-C01D33DB764A}" type="presParOf" srcId="{205249C2-608A-4B70-A4A0-3C0A38F8112B}" destId="{78BA8618-C64B-41AB-9EB5-D5B90B15E23C}" srcOrd="3" destOrd="0" presId="urn:microsoft.com/office/officeart/2005/8/layout/radial1"/>
    <dgm:cxn modelId="{2957A199-36CA-4D6B-95D6-46DA06976028}" type="presParOf" srcId="{78BA8618-C64B-41AB-9EB5-D5B90B15E23C}" destId="{E7F08B06-8E6A-419D-8EA2-B98EFD783861}" srcOrd="0" destOrd="0" presId="urn:microsoft.com/office/officeart/2005/8/layout/radial1"/>
    <dgm:cxn modelId="{587D042F-A870-4020-A6A8-A11F0E91CB09}" type="presParOf" srcId="{205249C2-608A-4B70-A4A0-3C0A38F8112B}" destId="{E6DA9926-C4C1-4C39-9743-EBC9F2C8897E}" srcOrd="4" destOrd="0" presId="urn:microsoft.com/office/officeart/2005/8/layout/radial1"/>
    <dgm:cxn modelId="{75C9A6EF-95E2-4E4A-8064-DDC788A82709}" type="presParOf" srcId="{205249C2-608A-4B70-A4A0-3C0A38F8112B}" destId="{09D6B1DE-1474-487E-A844-C29191922679}" srcOrd="5" destOrd="0" presId="urn:microsoft.com/office/officeart/2005/8/layout/radial1"/>
    <dgm:cxn modelId="{25F2B452-540E-4616-9E32-2A19B3C72CDC}" type="presParOf" srcId="{09D6B1DE-1474-487E-A844-C29191922679}" destId="{0A4D1255-B4A1-4B72-B87B-A6924470192B}" srcOrd="0" destOrd="0" presId="urn:microsoft.com/office/officeart/2005/8/layout/radial1"/>
    <dgm:cxn modelId="{3124DC03-7D87-4D20-8B51-C2AB3FE637AB}" type="presParOf" srcId="{205249C2-608A-4B70-A4A0-3C0A38F8112B}" destId="{BA09FC24-A935-4AFD-8AD4-B3B878C37783}" srcOrd="6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51C430-945B-4E99-A4BD-AB3E085FF1AE}" type="datetimeFigureOut">
              <a:rPr lang="ru-RU" smtClean="0"/>
              <a:t>24.01.2014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10B962-91F7-4C7A-A30B-5F62DCDF9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35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42315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 Cyr" charset="-52"/>
        <a:ea typeface="+mn-ea"/>
        <a:cs typeface="+mn-cs"/>
      </a:defRPr>
    </a:lvl1pPr>
    <a:lvl2pPr marL="4572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 Cyr" charset="-52"/>
        <a:ea typeface="+mn-ea"/>
        <a:cs typeface="+mn-cs"/>
      </a:defRPr>
    </a:lvl2pPr>
    <a:lvl3pPr marL="9144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 Cyr" charset="-52"/>
        <a:ea typeface="+mn-ea"/>
        <a:cs typeface="+mn-cs"/>
      </a:defRPr>
    </a:lvl3pPr>
    <a:lvl4pPr marL="13716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 Cyr" charset="-52"/>
        <a:ea typeface="+mn-ea"/>
        <a:cs typeface="+mn-cs"/>
      </a:defRPr>
    </a:lvl4pPr>
    <a:lvl5pPr marL="1828800" algn="l" defTabSz="7620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 Cyr" charset="-5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907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50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2608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8713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38997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778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08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9918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9104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3447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288650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779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1355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47610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3332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6546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54106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0611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5781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2428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84063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6232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3323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5210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2294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69908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2176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30AFE7D0-1069-4D1E-940E-442B1C0DE7A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6A292-431C-4410-B2D3-53B7F243B70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2D37F817-B6F0-4F32-A543-0C3CCB5C6EA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557A3-4DC6-47E0-AC60-424ED094CF0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AA67B6-BF56-41D3-A1F3-41B9CB5DE6D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21022-7980-4DE8-994A-0CA5090658A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5720F-EF13-4616-8B96-DC5B718E4A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E48DD-DC77-486C-9EBC-8B27CC81341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8EB3C02-14B0-42BB-88D8-E50EF3A0EE4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FD0D58-43D2-4D34-97F8-E595E7578A9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CF78B0-35EE-4FCA-BA8E-3361A27EF3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CC3BD73-0BB3-4BAE-9ED4-58597912B2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2/23/Image-Al-Kit%C4%81b_al-mu%E1%B8%ABta%E1%B9%A3ar_f%C4%AB_%E1%B8%A5is%C4%81b_al-%C4%9Fabr_wa-l-muq%C4%81bala.jp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7" Type="http://schemas.openxmlformats.org/officeDocument/2006/relationships/slide" Target="slide19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8.xml"/><Relationship Id="rId5" Type="http://schemas.openxmlformats.org/officeDocument/2006/relationships/slide" Target="slide13.xml"/><Relationship Id="rId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mcit.murmansk.ru/images/science/base/metod/excel/02.gif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hyperlink" Target="http://www.rusedu.info/upload/rte/clip_image006.jpg" TargetMode="External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4" Type="http://schemas.openxmlformats.org/officeDocument/2006/relationships/slide" Target="slide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slide" Target="slide19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9.xml"/><Relationship Id="rId4" Type="http://schemas.openxmlformats.org/officeDocument/2006/relationships/image" Target="../media/image1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251520" y="1388885"/>
            <a:ext cx="8607900" cy="243143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>
            <a:outerShdw dist="35921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marL="363538" indent="-363538" defTabSz="762000">
              <a:buFont typeface="Arial" pitchFamily="34" charset="0"/>
              <a:buChar char="•"/>
            </a:pPr>
            <a: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Алгоритмы.</a:t>
            </a:r>
          </a:p>
          <a:p>
            <a:pPr marL="363538" indent="-363538" defTabSz="762000">
              <a:buFont typeface="Arial" pitchFamily="34" charset="0"/>
              <a:buChar char="•"/>
            </a:pPr>
            <a:r>
              <a:rPr lang="ru-RU" sz="5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Свойства алгоритмов.</a:t>
            </a:r>
          </a:p>
          <a:p>
            <a:pPr marL="363538" indent="-363538" defTabSz="762000">
              <a:buFont typeface="Arial" pitchFamily="34" charset="0"/>
              <a:buChar char="•"/>
            </a:pPr>
            <a:r>
              <a:rPr lang="ru-RU" sz="44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</a:rPr>
              <a:t>Способы описания алгоритмов</a:t>
            </a:r>
            <a:r>
              <a:rPr lang="ru-RU" sz="4400" b="1" dirty="0" smtClean="0">
                <a:latin typeface="Times New Roman" pitchFamily="18" charset="0"/>
              </a:rPr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547664" y="200427"/>
            <a:ext cx="5760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/>
              <a:t>ГБОУ СПО «Камчатский медицинский </a:t>
            </a:r>
            <a:r>
              <a:rPr lang="ru-RU" sz="2000" dirty="0" smtClean="0"/>
              <a:t>колледж»</a:t>
            </a:r>
            <a:endParaRPr lang="ru-RU" sz="2000" dirty="0"/>
          </a:p>
        </p:txBody>
      </p:sp>
      <p:sp>
        <p:nvSpPr>
          <p:cNvPr id="5" name="Подзаголовок 2"/>
          <p:cNvSpPr txBox="1">
            <a:spLocks/>
          </p:cNvSpPr>
          <p:nvPr/>
        </p:nvSpPr>
        <p:spPr>
          <a:xfrm>
            <a:off x="2083566" y="4509120"/>
            <a:ext cx="6956874" cy="1728192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dirty="0" smtClean="0"/>
              <a:t>Одобрено на заседании цикловой комиссии  «Гуманитарных и </a:t>
            </a:r>
          </a:p>
          <a:p>
            <a:pPr marL="0" indent="0">
              <a:buNone/>
            </a:pPr>
            <a:r>
              <a:rPr lang="ru-RU" dirty="0" smtClean="0"/>
              <a:t>социально-экономических дисциплин»</a:t>
            </a:r>
          </a:p>
          <a:p>
            <a:pPr marL="0" indent="0">
              <a:buNone/>
            </a:pPr>
            <a:r>
              <a:rPr lang="ru-RU" dirty="0" smtClean="0"/>
              <a:t>Протокол </a:t>
            </a:r>
            <a:r>
              <a:rPr lang="ru-RU" dirty="0" smtClean="0"/>
              <a:t>№2 </a:t>
            </a:r>
            <a:r>
              <a:rPr lang="ru-RU" dirty="0" smtClean="0"/>
              <a:t>от </a:t>
            </a:r>
            <a:r>
              <a:rPr lang="ru-RU" dirty="0" smtClean="0"/>
              <a:t>«03</a:t>
            </a:r>
            <a:r>
              <a:rPr lang="ru-RU" smtClean="0"/>
              <a:t>»  декабря </a:t>
            </a:r>
            <a:r>
              <a:rPr lang="ru-RU" i="1" u="sng" smtClean="0"/>
              <a:t>  </a:t>
            </a:r>
            <a:r>
              <a:rPr lang="ru-RU" i="1" u="sng" dirty="0" smtClean="0"/>
              <a:t>2013г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Преподаватель информатики Ковальская А.С.</a:t>
            </a:r>
          </a:p>
          <a:p>
            <a:endParaRPr lang="ru-RU" dirty="0"/>
          </a:p>
        </p:txBody>
      </p:sp>
    </p:spTree>
  </p:cSld>
  <p:clrMapOvr>
    <a:masterClrMapping/>
  </p:clrMapOvr>
  <p:transition advTm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19" y="0"/>
            <a:ext cx="8437803" cy="692696"/>
          </a:xfrm>
        </p:spPr>
        <p:txBody>
          <a:bodyPr>
            <a:noAutofit/>
          </a:bodyPr>
          <a:lstStyle/>
          <a:p>
            <a:r>
              <a:rPr lang="ru-RU" sz="4000" b="1" i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История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термина</a:t>
            </a:r>
            <a:r>
              <a:rPr lang="en-US" sz="4000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«АЛГОРИТМ</a:t>
            </a:r>
            <a:r>
              <a:rPr lang="ru-RU" sz="4000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»</a:t>
            </a:r>
            <a:endParaRPr lang="ru-RU" sz="4000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0" y="620688"/>
            <a:ext cx="9036496" cy="2304255"/>
          </a:xfrm>
        </p:spPr>
        <p:txBody>
          <a:bodyPr>
            <a:normAutofit/>
          </a:bodyPr>
          <a:lstStyle/>
          <a:p>
            <a:pPr marL="180000" algn="just">
              <a:lnSpc>
                <a:spcPts val="41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Современное формальное определение алгоритма было дано в 30—50-е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 XX века в работах Тьюринга, Поста, Чёрча (тезис Чёрча — Тьюринга), Н. Винера, А. А. Маркова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6631128"/>
              </p:ext>
            </p:extLst>
          </p:nvPr>
        </p:nvGraphicFramePr>
        <p:xfrm>
          <a:off x="7020272" y="3140968"/>
          <a:ext cx="1927289" cy="30619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40" name="Точечный рисунок" r:id="rId4" imgW="809738" imgH="1257476" progId="PBrush">
                  <p:embed/>
                </p:oleObj>
              </mc:Choice>
              <mc:Fallback>
                <p:oleObj name="Точечный рисунок" r:id="rId4" imgW="809738" imgH="1257476" progId="PBrush">
                  <p:embed/>
                  <p:pic>
                    <p:nvPicPr>
                      <p:cNvPr id="0" name="Object 10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0272" y="3140968"/>
                        <a:ext cx="1927289" cy="3061924"/>
                      </a:xfrm>
                      <a:prstGeom prst="rect">
                        <a:avLst/>
                      </a:prstGeom>
                      <a:noFill/>
                      <a:ln w="57150">
                        <a:solidFill>
                          <a:srgbClr val="1FAECD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7504" y="2893564"/>
            <a:ext cx="691276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Само слово «алгоритм» происходит от имени хорезмского учёного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Абу Абдуллах Мухаммеда ибн Муса аль-Хорезми (алгоритм — аль-Хорезми).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Около 825 года он написал сочинение, в котором впервые дал описание придуманной в Индии позиционной десятичной системы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счисления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415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4760121" y="1531201"/>
            <a:ext cx="4383879" cy="3816424"/>
          </a:xfrm>
        </p:spPr>
        <p:txBody>
          <a:bodyPr>
            <a:normAutofit/>
          </a:bodyPr>
          <a:lstStyle/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109728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Страница из «Алгебры» аль-Хорезми — хорезмского математика, от имени которого происходит слово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алгоритм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0" name="Picture 2" descr="Файл:Image-Al-Kitāb al-muḫtaṣar fī ḥisāb al-ğabr wa-l-muqābala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26"/>
            <a:ext cx="4788023" cy="683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201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0" y="116632"/>
            <a:ext cx="8964488" cy="5890659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Таким образом, мы видим, что латинизированное имя среднеазиатского учёного было вынесено в заглавие книги, и сегодня считается, что слово «алгоритм» попало в европейские языки именно благодаря этому сочинению. Однако вопрос о его смысле длительное время вызывал ожесточённые споры. На протяжении многих веков происхождению слова давались самые разные объяснения.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081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26"/>
          <p:cNvSpPr>
            <a:spLocks noChangeArrowheads="1"/>
          </p:cNvSpPr>
          <p:nvPr/>
        </p:nvSpPr>
        <p:spPr bwMode="auto">
          <a:xfrm>
            <a:off x="179513" y="3441198"/>
            <a:ext cx="8784976" cy="2555188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just" defTabSz="762000"/>
            <a:r>
              <a:rPr lang="ru-RU" sz="3200" b="1" i="1" dirty="0" smtClean="0">
                <a:solidFill>
                  <a:srgbClr val="A50021"/>
                </a:solidFill>
                <a:latin typeface="Times New Roman" pitchFamily="18" charset="0"/>
              </a:rPr>
              <a:t>Алгоритм</a:t>
            </a:r>
            <a:r>
              <a:rPr lang="ru-RU" sz="3200" dirty="0" smtClean="0">
                <a:latin typeface="Times New Roman" pitchFamily="18" charset="0"/>
              </a:rPr>
              <a:t> </a:t>
            </a:r>
            <a:r>
              <a:rPr lang="ru-RU" sz="3200" dirty="0">
                <a:latin typeface="Times New Roman" pitchFamily="18" charset="0"/>
              </a:rPr>
              <a:t>– заранее заданное понятное и точное предписание возможному исполнителю совершить определенную последовательность действий для получения решения задачи за конечное число шагов.</a:t>
            </a:r>
          </a:p>
        </p:txBody>
      </p:sp>
      <p:sp>
        <p:nvSpPr>
          <p:cNvPr id="10245" name="Text Box 1029"/>
          <p:cNvSpPr txBox="1">
            <a:spLocks noChangeArrowheads="1"/>
          </p:cNvSpPr>
          <p:nvPr/>
        </p:nvSpPr>
        <p:spPr bwMode="auto">
          <a:xfrm>
            <a:off x="683568" y="764704"/>
            <a:ext cx="7776864" cy="1754326"/>
          </a:xfrm>
          <a:prstGeom prst="rect">
            <a:avLst/>
          </a:prstGeom>
          <a:ln>
            <a:headEnd type="none" w="sm" len="sm"/>
            <a:tailEnd type="none" w="sm" len="sm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defTabSz="762000"/>
            <a:r>
              <a:rPr lang="ru-RU" sz="3600" b="1" i="1" dirty="0">
                <a:solidFill>
                  <a:srgbClr val="A50021"/>
                </a:solidFill>
                <a:latin typeface="Times New Roman" pitchFamily="18" charset="0"/>
              </a:rPr>
              <a:t>Алгоритм </a:t>
            </a:r>
            <a:r>
              <a:rPr lang="ru-RU" sz="3600" dirty="0">
                <a:solidFill>
                  <a:srgbClr val="000080"/>
                </a:solidFill>
                <a:latin typeface="Times New Roman" pitchFamily="18" charset="0"/>
              </a:rPr>
              <a:t>–</a:t>
            </a:r>
            <a:r>
              <a:rPr lang="ru-RU" sz="3600" dirty="0">
                <a:solidFill>
                  <a:srgbClr val="A50021"/>
                </a:solidFill>
                <a:latin typeface="Times New Roman" pitchFamily="18" charset="0"/>
              </a:rPr>
              <a:t> </a:t>
            </a:r>
            <a:r>
              <a:rPr lang="ru-RU" sz="3600" dirty="0">
                <a:latin typeface="Times New Roman" pitchFamily="18" charset="0"/>
              </a:rPr>
              <a:t>это последовательность действий, приводящих к решению поставленной задачи.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35136" y="692696"/>
            <a:ext cx="8807896" cy="458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2075" tIns="46038" rIns="92075" bIns="46038">
            <a:spAutoFit/>
          </a:bodyPr>
          <a:lstStyle/>
          <a:p>
            <a:pPr algn="just" defTabSz="762000"/>
            <a:r>
              <a:rPr lang="ru-RU" sz="4800" dirty="0">
                <a:solidFill>
                  <a:srgbClr val="CC00FF"/>
                </a:solidFill>
                <a:latin typeface="Times New Roman" pitchFamily="18" charset="0"/>
              </a:rPr>
              <a:t>               </a:t>
            </a:r>
            <a:endParaRPr lang="ru-RU" sz="1800" b="1" dirty="0">
              <a:solidFill>
                <a:srgbClr val="000066"/>
              </a:solidFill>
              <a:latin typeface="Times New Roman" pitchFamily="18" charset="0"/>
            </a:endParaRPr>
          </a:p>
          <a:p>
            <a:pPr algn="just" defTabSz="762000"/>
            <a:r>
              <a:rPr lang="ru-RU" sz="2800" b="1" i="1" u="sng" dirty="0">
                <a:solidFill>
                  <a:srgbClr val="A50021"/>
                </a:solidFill>
                <a:latin typeface="Times New Roman" pitchFamily="18" charset="0"/>
              </a:rPr>
              <a:t>Исполнитель алгоритма</a:t>
            </a:r>
            <a:r>
              <a:rPr lang="ru-RU" sz="2800" b="1" u="sng" dirty="0">
                <a:solidFill>
                  <a:srgbClr val="000066"/>
                </a:solidFill>
                <a:latin typeface="Times New Roman" pitchFamily="18" charset="0"/>
              </a:rPr>
              <a:t> </a:t>
            </a:r>
            <a:r>
              <a:rPr lang="ru-RU" sz="2800" dirty="0">
                <a:solidFill>
                  <a:srgbClr val="000080"/>
                </a:solidFill>
                <a:latin typeface="Times New Roman" pitchFamily="18" charset="0"/>
              </a:rPr>
              <a:t>–</a:t>
            </a:r>
            <a:r>
              <a:rPr lang="ru-RU" sz="2800" b="1" i="1" dirty="0">
                <a:solidFill>
                  <a:srgbClr val="000066"/>
                </a:solidFill>
                <a:latin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0066"/>
                </a:solidFill>
                <a:latin typeface="Times New Roman" pitchFamily="18" charset="0"/>
              </a:rPr>
              <a:t>это объект или субъект, для управления которым создан алгоритм.</a:t>
            </a:r>
            <a:endParaRPr lang="ru-RU" sz="2800" dirty="0">
              <a:solidFill>
                <a:srgbClr val="000066"/>
              </a:solidFill>
              <a:latin typeface="Times New Roman" pitchFamily="18" charset="0"/>
            </a:endParaRPr>
          </a:p>
          <a:p>
            <a:pPr algn="just" defTabSz="762000"/>
            <a:endParaRPr lang="ru-RU" sz="2800" dirty="0">
              <a:solidFill>
                <a:srgbClr val="000066"/>
              </a:solidFill>
              <a:latin typeface="Times New Roman" pitchFamily="18" charset="0"/>
            </a:endParaRPr>
          </a:p>
          <a:p>
            <a:pPr algn="just" defTabSz="762000"/>
            <a:r>
              <a:rPr lang="ru-RU" sz="2800" b="1" i="1" u="sng" dirty="0" smtClean="0">
                <a:solidFill>
                  <a:srgbClr val="A50021"/>
                </a:solidFill>
                <a:latin typeface="Times New Roman" pitchFamily="18" charset="0"/>
              </a:rPr>
              <a:t>Система </a:t>
            </a:r>
            <a:r>
              <a:rPr lang="ru-RU" sz="2800" b="1" i="1" u="sng" dirty="0">
                <a:solidFill>
                  <a:srgbClr val="A50021"/>
                </a:solidFill>
                <a:latin typeface="Times New Roman" pitchFamily="18" charset="0"/>
              </a:rPr>
              <a:t>команд </a:t>
            </a:r>
            <a:r>
              <a:rPr lang="ru-RU" sz="2800" b="1" i="1" u="sng" dirty="0" smtClean="0">
                <a:solidFill>
                  <a:srgbClr val="A50021"/>
                </a:solidFill>
                <a:latin typeface="Times New Roman" pitchFamily="18" charset="0"/>
              </a:rPr>
              <a:t>исполнит</a:t>
            </a:r>
            <a:r>
              <a:rPr lang="ru-RU" sz="2800" b="1" i="1" dirty="0" smtClean="0">
                <a:solidFill>
                  <a:srgbClr val="A50021"/>
                </a:solidFill>
                <a:latin typeface="Times New Roman" pitchFamily="18" charset="0"/>
              </a:rPr>
              <a:t>еля – </a:t>
            </a:r>
            <a:r>
              <a:rPr lang="ru-RU" sz="2800" dirty="0">
                <a:solidFill>
                  <a:srgbClr val="000066"/>
                </a:solidFill>
                <a:latin typeface="Times New Roman" pitchFamily="18" charset="0"/>
              </a:rPr>
              <a:t>это вся совокупность команд, которую исполнитель умеет выполнять</a:t>
            </a:r>
            <a:r>
              <a:rPr lang="ru-RU" sz="2800" dirty="0" smtClean="0">
                <a:solidFill>
                  <a:srgbClr val="000066"/>
                </a:solidFill>
                <a:latin typeface="Times New Roman" pitchFamily="18" charset="0"/>
              </a:rPr>
              <a:t>.</a:t>
            </a:r>
          </a:p>
          <a:p>
            <a:pPr algn="just" defTabSz="762000"/>
            <a:endParaRPr lang="ru-RU" sz="2800" dirty="0" smtClean="0">
              <a:solidFill>
                <a:srgbClr val="000066"/>
              </a:solidFill>
              <a:latin typeface="Times New Roman" pitchFamily="18" charset="0"/>
            </a:endParaRPr>
          </a:p>
          <a:p>
            <a:pPr algn="just" defTabSz="762000"/>
            <a:r>
              <a:rPr lang="ru-RU" sz="2800" b="1" i="1" u="sng" dirty="0">
                <a:solidFill>
                  <a:srgbClr val="A50021"/>
                </a:solidFill>
                <a:latin typeface="Times New Roman" pitchFamily="18" charset="0"/>
              </a:rPr>
              <a:t>Алгоритмизация</a:t>
            </a:r>
            <a:r>
              <a:rPr lang="ru-RU" sz="2800" u="sng" dirty="0" smtClean="0">
                <a:solidFill>
                  <a:srgbClr val="000066"/>
                </a:solidFill>
                <a:latin typeface="Times New Roman" pitchFamily="18" charset="0"/>
              </a:rPr>
              <a:t> </a:t>
            </a:r>
            <a:r>
              <a:rPr lang="ru-RU" sz="2800" dirty="0" smtClean="0">
                <a:solidFill>
                  <a:srgbClr val="000066"/>
                </a:solidFill>
                <a:latin typeface="Times New Roman" pitchFamily="18" charset="0"/>
              </a:rPr>
              <a:t>-  процесс разработки алгоритма для решения задачи.</a:t>
            </a:r>
            <a:endParaRPr lang="ru-RU" sz="2800" dirty="0">
              <a:solidFill>
                <a:srgbClr val="000066"/>
              </a:solidFill>
              <a:latin typeface="Times New Roman" pitchFamily="18" charset="0"/>
            </a:endParaRPr>
          </a:p>
          <a:p>
            <a:pPr algn="just" defTabSz="762000"/>
            <a:endParaRPr lang="ru-RU" sz="2000" b="1" i="1" dirty="0">
              <a:solidFill>
                <a:srgbClr val="A5002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714332"/>
            <a:ext cx="9144000" cy="6143668"/>
          </a:xfrm>
        </p:spPr>
        <p:txBody>
          <a:bodyPr>
            <a:normAutofit fontScale="77500" lnSpcReduction="20000"/>
          </a:bodyPr>
          <a:lstStyle/>
          <a:p>
            <a:pPr algn="just" defTabSz="762000"/>
            <a:endParaRPr lang="ru-RU" b="1" i="1" dirty="0" smtClean="0">
              <a:solidFill>
                <a:srgbClr val="A50021"/>
              </a:solidFill>
              <a:latin typeface="Times New Roman" pitchFamily="18" charset="0"/>
            </a:endParaRPr>
          </a:p>
          <a:p>
            <a:pPr marL="360000" indent="-379413" algn="just" defTabSz="449263">
              <a:lnSpc>
                <a:spcPts val="2880"/>
              </a:lnSpc>
              <a:buFont typeface="+mj-lt"/>
              <a:buAutoNum type="arabicPeriod"/>
            </a:pPr>
            <a:r>
              <a:rPr lang="ru-RU" sz="3800" b="1" i="1" dirty="0" smtClean="0">
                <a:solidFill>
                  <a:srgbClr val="A50021"/>
                </a:solidFill>
                <a:latin typeface="Times New Roman" pitchFamily="18" charset="0"/>
              </a:rPr>
              <a:t>дискретность (прерывность) </a:t>
            </a:r>
            <a:r>
              <a:rPr lang="ru-RU" sz="3800" dirty="0" smtClean="0">
                <a:solidFill>
                  <a:srgbClr val="000080"/>
                </a:solidFill>
                <a:latin typeface="Times New Roman" pitchFamily="18" charset="0"/>
              </a:rPr>
              <a:t>–</a:t>
            </a:r>
            <a:r>
              <a:rPr lang="ru-RU" sz="3800" b="1" i="1" dirty="0" smtClean="0">
                <a:solidFill>
                  <a:srgbClr val="000066"/>
                </a:solidFill>
                <a:latin typeface="Times New Roman" pitchFamily="18" charset="0"/>
              </a:rPr>
              <a:t> 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(от лат. </a:t>
            </a:r>
            <a:r>
              <a:rPr lang="en-US" sz="3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Discretus</a:t>
            </a:r>
            <a:r>
              <a:rPr lang="en-US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– 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разделенный, прерывистый) – это разбиение алгоритма на ряд отдельных законченных действий.</a:t>
            </a:r>
          </a:p>
          <a:p>
            <a:pPr marL="360000" indent="-379413" algn="just" defTabSz="449263">
              <a:lnSpc>
                <a:spcPts val="2880"/>
              </a:lnSpc>
              <a:buFont typeface="+mj-lt"/>
              <a:buAutoNum type="arabicPeriod"/>
            </a:pPr>
            <a:r>
              <a:rPr lang="ru-RU" sz="3800" b="1" i="1" dirty="0" smtClean="0">
                <a:solidFill>
                  <a:srgbClr val="A50021"/>
                </a:solidFill>
                <a:latin typeface="Times New Roman" pitchFamily="18" charset="0"/>
              </a:rPr>
              <a:t>детерминированность (от лат. </a:t>
            </a:r>
            <a:r>
              <a:rPr lang="en-US" sz="3800" b="1" i="1" dirty="0" smtClean="0">
                <a:solidFill>
                  <a:srgbClr val="A50021"/>
                </a:solidFill>
                <a:latin typeface="Times New Roman" pitchFamily="18" charset="0"/>
              </a:rPr>
              <a:t>Determinate - </a:t>
            </a:r>
            <a:r>
              <a:rPr lang="ru-RU" sz="3800" b="1" i="1" dirty="0" smtClean="0">
                <a:solidFill>
                  <a:srgbClr val="A50021"/>
                </a:solidFill>
                <a:latin typeface="Times New Roman" pitchFamily="18" charset="0"/>
              </a:rPr>
              <a:t> определенность, точность) – </a:t>
            </a:r>
            <a:r>
              <a:rPr lang="ru-RU" sz="3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любое действие алгоритма должно быть строго определенно в каждом случае.</a:t>
            </a:r>
          </a:p>
          <a:p>
            <a:pPr marL="360000" indent="-379413" algn="just" defTabSz="449263">
              <a:lnSpc>
                <a:spcPts val="2880"/>
              </a:lnSpc>
              <a:buFont typeface="+mj-lt"/>
              <a:buAutoNum type="arabicPeriod"/>
            </a:pPr>
            <a:r>
              <a:rPr lang="ru-RU" sz="3800" b="1" i="1" dirty="0" smtClean="0">
                <a:solidFill>
                  <a:srgbClr val="A50021"/>
                </a:solidFill>
                <a:latin typeface="Times New Roman" pitchFamily="18" charset="0"/>
              </a:rPr>
              <a:t>конечность 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–</a:t>
            </a:r>
            <a:r>
              <a:rPr lang="ru-RU" sz="3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3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т. е. алгоритм должен приводить к 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решению </a:t>
            </a:r>
            <a:r>
              <a:rPr lang="ru-RU" sz="3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задачи за конечное число шагов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;</a:t>
            </a:r>
            <a:endParaRPr lang="ru-RU" sz="3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</a:endParaRPr>
          </a:p>
          <a:p>
            <a:pPr marL="360000" indent="-379413" algn="just" defTabSz="449263">
              <a:lnSpc>
                <a:spcPts val="2880"/>
              </a:lnSpc>
              <a:buFont typeface="+mj-lt"/>
              <a:buAutoNum type="arabicPeriod"/>
            </a:pPr>
            <a:r>
              <a:rPr lang="ru-RU" sz="3800" b="1" i="1" dirty="0" smtClean="0">
                <a:solidFill>
                  <a:srgbClr val="A50021"/>
                </a:solidFill>
                <a:latin typeface="Times New Roman" pitchFamily="18" charset="0"/>
              </a:rPr>
              <a:t> массовость (универсальность) </a:t>
            </a:r>
            <a:r>
              <a:rPr lang="ru-RU" sz="3800" b="1" i="1" dirty="0" smtClean="0">
                <a:solidFill>
                  <a:srgbClr val="000080"/>
                </a:solidFill>
                <a:latin typeface="Times New Roman" pitchFamily="18" charset="0"/>
              </a:rPr>
              <a:t>–</a:t>
            </a:r>
            <a:r>
              <a:rPr lang="ru-RU" sz="3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 </a:t>
            </a:r>
            <a:r>
              <a:rPr lang="ru-RU" sz="3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один и тот же алгоритм можно использовать с разными исходными данными</a:t>
            </a:r>
            <a:r>
              <a:rPr lang="ru-RU" sz="3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..</a:t>
            </a:r>
          </a:p>
          <a:p>
            <a:pPr marL="360000" indent="-379413" algn="just" defTabSz="449263">
              <a:lnSpc>
                <a:spcPts val="2880"/>
              </a:lnSpc>
              <a:buFont typeface="+mj-lt"/>
              <a:buAutoNum type="arabicPeriod"/>
            </a:pPr>
            <a:r>
              <a:rPr lang="ru-RU" sz="3700" b="1" i="1" dirty="0">
                <a:solidFill>
                  <a:srgbClr val="A50021"/>
                </a:solidFill>
                <a:latin typeface="Times New Roman" pitchFamily="18" charset="0"/>
              </a:rPr>
              <a:t>р</a:t>
            </a:r>
            <a:r>
              <a:rPr lang="ru-RU" sz="3700" b="1" i="1" dirty="0" smtClean="0">
                <a:solidFill>
                  <a:srgbClr val="A50021"/>
                </a:solidFill>
                <a:latin typeface="Times New Roman" pitchFamily="18" charset="0"/>
              </a:rPr>
              <a:t>езультативность – </a:t>
            </a:r>
            <a:r>
              <a:rPr lang="ru-RU" sz="37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в алгоритме не должно быть ошибок.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1"/>
            <a:ext cx="7772400" cy="980728"/>
          </a:xfrm>
        </p:spPr>
        <p:txBody>
          <a:bodyPr>
            <a:normAutofit/>
          </a:bodyPr>
          <a:lstStyle/>
          <a:p>
            <a:r>
              <a:rPr lang="ru-RU" b="1" i="1" u="sng" dirty="0" smtClean="0">
                <a:solidFill>
                  <a:srgbClr val="A50021"/>
                </a:solidFill>
                <a:latin typeface="Times New Roman" pitchFamily="18" charset="0"/>
              </a:rPr>
              <a:t> Свойства алгоритма:</a:t>
            </a:r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7856"/>
            <a:ext cx="8568952" cy="102488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Способа описания </a:t>
            </a:r>
            <a:r>
              <a:rPr lang="ru-RU" sz="4400" b="1" i="1" u="sng" dirty="0" smtClean="0">
                <a:solidFill>
                  <a:srgbClr val="A50021"/>
                </a:solidFill>
                <a:latin typeface="Times New Roman" pitchFamily="18" charset="0"/>
              </a:rPr>
              <a:t>алгоритмов</a:t>
            </a:r>
            <a:r>
              <a:rPr lang="ru-RU" sz="4400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928992" cy="4572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chemeClr val="bg1">
                    <a:lumMod val="95000"/>
                  </a:schemeClr>
                </a:solidFill>
                <a:hlinkClick r:id="rId3" action="ppaction://hlinksldjump"/>
              </a:rPr>
              <a:t>Словестный;</a:t>
            </a:r>
            <a:endParaRPr lang="ru-RU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chemeClr val="bg1">
                    <a:lumMod val="95000"/>
                  </a:schemeClr>
                </a:solidFill>
                <a:hlinkClick r:id="rId4" action="ppaction://hlinksldjump"/>
              </a:rPr>
              <a:t>Графический (блок-схемы);</a:t>
            </a:r>
            <a:endParaRPr lang="ru-RU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ru-RU" sz="4000" b="1" dirty="0">
                <a:solidFill>
                  <a:schemeClr val="bg1">
                    <a:lumMod val="95000"/>
                  </a:schemeClr>
                </a:solidFill>
                <a:hlinkClick r:id="rId5" action="ppaction://hlinksldjump"/>
              </a:rPr>
              <a:t>Алгоритмический (</a:t>
            </a:r>
            <a:r>
              <a:rPr lang="ru-RU" sz="4000" b="1" dirty="0" err="1">
                <a:solidFill>
                  <a:schemeClr val="bg1">
                    <a:lumMod val="95000"/>
                  </a:schemeClr>
                </a:solidFill>
                <a:hlinkClick r:id="rId5" action="ppaction://hlinksldjump"/>
              </a:rPr>
              <a:t>пседвокод</a:t>
            </a:r>
            <a:r>
              <a:rPr lang="ru-RU" sz="4000" b="1" dirty="0" smtClean="0">
                <a:solidFill>
                  <a:schemeClr val="bg1">
                    <a:lumMod val="95000"/>
                  </a:schemeClr>
                </a:solidFill>
                <a:hlinkClick r:id="rId5" action="ppaction://hlinksldjump"/>
              </a:rPr>
              <a:t>);</a:t>
            </a:r>
            <a:endParaRPr lang="ru-RU" sz="40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ru-RU" sz="4000" b="1" dirty="0" smtClean="0">
                <a:solidFill>
                  <a:schemeClr val="bg1">
                    <a:lumMod val="95000"/>
                  </a:schemeClr>
                </a:solidFill>
                <a:hlinkClick r:id="rId6" action="ppaction://hlinksldjump"/>
              </a:rPr>
              <a:t>Язык программирования.</a:t>
            </a:r>
            <a:endParaRPr lang="ru-RU" sz="40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4" name="Управляющая кнопка: настраиваемая 3">
            <a:hlinkClick r:id="rId7" action="ppaction://hlinksldjump" highlightClick="1"/>
          </p:cNvPr>
          <p:cNvSpPr/>
          <p:nvPr/>
        </p:nvSpPr>
        <p:spPr>
          <a:xfrm>
            <a:off x="5724128" y="6093296"/>
            <a:ext cx="3168352" cy="57606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Типы алгоритмов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41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-28217"/>
            <a:ext cx="8507288" cy="3744416"/>
          </a:xfrm>
        </p:spPr>
        <p:txBody>
          <a:bodyPr>
            <a:noAutofit/>
          </a:bodyPr>
          <a:lstStyle/>
          <a:p>
            <a:pPr algn="ctr"/>
            <a:r>
              <a:rPr lang="ru-RU" b="1" i="1" u="sng" dirty="0">
                <a:solidFill>
                  <a:srgbClr val="A50021"/>
                </a:solidFill>
                <a:latin typeface="Times New Roman" pitchFamily="18" charset="0"/>
              </a:rPr>
              <a:t>Словесный способ </a:t>
            </a:r>
            <a:r>
              <a:rPr lang="ru-RU" b="1" i="1" u="sng" dirty="0" smtClean="0">
                <a:solidFill>
                  <a:srgbClr val="A50021"/>
                </a:solidFill>
                <a:latin typeface="Times New Roman" pitchFamily="18" charset="0"/>
              </a:rPr>
              <a:t/>
            </a:r>
            <a:br>
              <a:rPr lang="ru-RU" b="1" i="1" u="sng" dirty="0" smtClean="0">
                <a:solidFill>
                  <a:srgbClr val="A50021"/>
                </a:solidFill>
                <a:latin typeface="Times New Roman" pitchFamily="18" charset="0"/>
              </a:rPr>
            </a:br>
            <a:r>
              <a:rPr lang="ru-RU" sz="3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записи </a:t>
            </a:r>
            <a:r>
              <a:rPr lang="ru-RU" sz="3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алгоритмов представляет собой описание последовательных этапов обработки данных. </a:t>
            </a:r>
            <a:r>
              <a:rPr lang="ru-RU" sz="3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Алгоритм </a:t>
            </a:r>
            <a:r>
              <a:rPr lang="ru-RU" sz="3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задается в произвольном изложении на естественном языке</a:t>
            </a:r>
            <a:r>
              <a:rPr lang="ru-RU" sz="36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ru-RU" sz="36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3619128"/>
            <a:ext cx="8928992" cy="3238872"/>
          </a:xfrm>
          <a:ln>
            <a:solidFill>
              <a:schemeClr val="accent1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Пример.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Составить алгоритм нахождения наибольшего числа из трех заданных чисел a, b, c. 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Сравнить a и b. Если a&gt;b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, то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в качестве максимума t принять a, иначе (a&lt;=b) в качестве максимума принять b. 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Сравнить t и c. Если t&gt;c, то перейти к шагу 3. Иначе (t&lt;c) принять в качестве максимума c (t=c). </a:t>
            </a:r>
          </a:p>
          <a:p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Принять t в качестве результата. </a:t>
            </a:r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172400" y="6165304"/>
            <a:ext cx="683568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24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6448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 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5300" b="1" dirty="0" smtClean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4400" b="1" i="1" u="sng" dirty="0" smtClean="0">
                <a:solidFill>
                  <a:srgbClr val="A50021"/>
                </a:solidFill>
                <a:latin typeface="Times New Roman" pitchFamily="18" charset="0"/>
              </a:rPr>
              <a:t>Недостатки </a:t>
            </a:r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словесного способа описания алгоритмов: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4869160"/>
            <a:ext cx="9036496" cy="1224136"/>
          </a:xfrm>
        </p:spPr>
        <p:txBody>
          <a:bodyPr>
            <a:normAutofit/>
          </a:bodyPr>
          <a:lstStyle/>
          <a:p>
            <a:pPr>
              <a:buFont typeface="Wingdings 2" pitchFamily="18" charset="2"/>
              <a:buChar char=""/>
            </a:pPr>
            <a:r>
              <a:rPr lang="ru-RU" sz="2800" dirty="0" smtClean="0"/>
              <a:t> с </a:t>
            </a:r>
            <a:r>
              <a:rPr lang="ru-RU" sz="2800" dirty="0"/>
              <a:t>его помощью можно описать любые алгоритмы, в том числе и вычислительные.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333264"/>
            <a:ext cx="7764090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 eaLnBrk="1" fontAlgn="auto" hangingPunct="1"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de Latin" pitchFamily="18" charset="0"/>
              <a:buChar char="-"/>
            </a:pPr>
            <a:r>
              <a:rPr lang="ru-RU" sz="3200" dirty="0">
                <a:solidFill>
                  <a:prstClr val="black"/>
                </a:solidFill>
                <a:latin typeface="Cambria"/>
              </a:rPr>
              <a:t>о</a:t>
            </a:r>
            <a:r>
              <a:rPr lang="ru-RU" sz="3200" dirty="0" smtClean="0">
                <a:solidFill>
                  <a:prstClr val="black"/>
                </a:solidFill>
                <a:latin typeface="Cambria"/>
              </a:rPr>
              <a:t>тсутствие наглядности</a:t>
            </a:r>
            <a:r>
              <a:rPr lang="ru-RU" sz="3200" dirty="0">
                <a:solidFill>
                  <a:prstClr val="black"/>
                </a:solidFill>
                <a:latin typeface="Cambria"/>
              </a:rPr>
              <a:t>;</a:t>
            </a:r>
          </a:p>
          <a:p>
            <a:pPr marL="457200" lvl="0" indent="-457200" eaLnBrk="1" fontAlgn="auto" hangingPunct="1">
              <a:spcBef>
                <a:spcPts val="580"/>
              </a:spcBef>
              <a:spcAft>
                <a:spcPts val="0"/>
              </a:spcAft>
              <a:buClr>
                <a:srgbClr val="D34817"/>
              </a:buClr>
              <a:buSzPct val="85000"/>
              <a:buFont typeface="Wide Latin" pitchFamily="18" charset="0"/>
              <a:buChar char="-"/>
            </a:pPr>
            <a:r>
              <a:rPr lang="ru-RU" sz="3200" dirty="0" smtClean="0">
                <a:solidFill>
                  <a:prstClr val="black"/>
                </a:solidFill>
                <a:latin typeface="Cambria"/>
              </a:rPr>
              <a:t>недостаточная </a:t>
            </a:r>
            <a:r>
              <a:rPr lang="ru-RU" sz="3200" dirty="0">
                <a:solidFill>
                  <a:prstClr val="black"/>
                </a:solidFill>
                <a:latin typeface="Cambria"/>
              </a:rPr>
              <a:t>точность.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6449" y="3212976"/>
            <a:ext cx="8897551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fontAlgn="auto" hangingPunct="1">
              <a:spcAft>
                <a:spcPts val="0"/>
              </a:spcAft>
              <a:buClr>
                <a:srgbClr val="D34817"/>
              </a:buClr>
              <a:buSzPct val="85000"/>
            </a:pPr>
            <a:r>
              <a:rPr lang="ru-RU" sz="4800" b="1" i="1" u="sng" dirty="0" smtClean="0">
                <a:solidFill>
                  <a:srgbClr val="A50021"/>
                </a:solidFill>
                <a:latin typeface="Times New Roman" pitchFamily="18" charset="0"/>
                <a:ea typeface="+mj-ea"/>
                <a:cs typeface="+mj-cs"/>
              </a:rPr>
              <a:t>+ </a:t>
            </a:r>
            <a:r>
              <a:rPr lang="ru-RU" sz="4000" b="1" i="1" u="sng" dirty="0" smtClean="0">
                <a:solidFill>
                  <a:srgbClr val="A50021"/>
                </a:solidFill>
                <a:latin typeface="Times New Roman" pitchFamily="18" charset="0"/>
                <a:ea typeface="+mj-ea"/>
                <a:cs typeface="+mj-cs"/>
              </a:rPr>
              <a:t>Достоинства </a:t>
            </a:r>
            <a:r>
              <a:rPr lang="ru-RU" sz="4000" b="1" i="1" u="sng" dirty="0">
                <a:solidFill>
                  <a:srgbClr val="A50021"/>
                </a:solidFill>
                <a:latin typeface="Times New Roman" pitchFamily="18" charset="0"/>
                <a:ea typeface="+mj-ea"/>
                <a:cs typeface="+mj-cs"/>
              </a:rPr>
              <a:t>словесного способа описания алгоритмов: </a:t>
            </a:r>
          </a:p>
        </p:txBody>
      </p:sp>
      <p:sp>
        <p:nvSpPr>
          <p:cNvPr id="6" name="Управляющая кнопка: домой 5">
            <a:hlinkClick r:id="rId3" action="ppaction://hlinksldjump" highlightClick="1"/>
          </p:cNvPr>
          <p:cNvSpPr/>
          <p:nvPr/>
        </p:nvSpPr>
        <p:spPr>
          <a:xfrm>
            <a:off x="8172400" y="6165304"/>
            <a:ext cx="683568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674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-99392"/>
            <a:ext cx="8856984" cy="259228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u="sng" dirty="0">
                <a:solidFill>
                  <a:srgbClr val="A50021"/>
                </a:solidFill>
                <a:latin typeface="Times New Roman" pitchFamily="18" charset="0"/>
              </a:rPr>
              <a:t>Графический способ </a:t>
            </a:r>
            <a:r>
              <a:rPr lang="ru-RU" b="1" i="1" u="sng" dirty="0" smtClean="0">
                <a:solidFill>
                  <a:srgbClr val="A50021"/>
                </a:solidFill>
                <a:latin typeface="Times New Roman" pitchFamily="18" charset="0"/>
              </a:rPr>
              <a:t>–</a:t>
            </a:r>
            <a:br>
              <a:rPr lang="ru-RU" b="1" i="1" u="sng" dirty="0" smtClean="0">
                <a:solidFill>
                  <a:srgbClr val="A50021"/>
                </a:solidFill>
                <a:latin typeface="Times New Roman" pitchFamily="18" charset="0"/>
              </a:rPr>
            </a:br>
            <a:r>
              <a:rPr lang="ru-RU" sz="31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</a:t>
            </a:r>
            <a:r>
              <a:rPr lang="ru-RU" sz="31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способ представления алгоритма с помощью общепринятых графических фигур, каждая из которых описывает один или несколько шагов алгоритма.</a:t>
            </a:r>
          </a:p>
        </p:txBody>
      </p:sp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328" y="2636912"/>
            <a:ext cx="8928992" cy="374441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домой 3">
            <a:hlinkClick r:id="rId4" action="ppaction://hlinksldjump" highlightClick="1"/>
          </p:cNvPr>
          <p:cNvSpPr/>
          <p:nvPr/>
        </p:nvSpPr>
        <p:spPr>
          <a:xfrm>
            <a:off x="8172400" y="6165304"/>
            <a:ext cx="683568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2438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507288" cy="88235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700" b="1" i="1" u="sng" dirty="0">
                <a:solidFill>
                  <a:srgbClr val="A50021"/>
                </a:solidFill>
                <a:latin typeface="Times New Roman" pitchFamily="18" charset="0"/>
              </a:rPr>
              <a:t>Пример</a:t>
            </a:r>
            <a:r>
              <a:rPr lang="ru-RU" sz="5400" b="1" i="1" u="sng" dirty="0">
                <a:solidFill>
                  <a:srgbClr val="A50021"/>
                </a:solidFill>
                <a:latin typeface="Times New Roman" pitchFamily="18" charset="0"/>
              </a:rPr>
              <a:t>:</a:t>
            </a:r>
          </a:p>
        </p:txBody>
      </p:sp>
      <p:pic>
        <p:nvPicPr>
          <p:cNvPr id="12290" name="Picture 2" descr="http://www.gmcit.murmansk.ru/images/science/base/metod/excel/02.gif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06537"/>
            <a:ext cx="4176464" cy="52043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www.rusedu.info/upload/rte/clip_image006.jp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4729457" cy="5047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3674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179512" y="-99392"/>
            <a:ext cx="8856984" cy="2295128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28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8230" y="0"/>
            <a:ext cx="88569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6000" b="1" i="1" u="sng" dirty="0" smtClean="0">
                <a:solidFill>
                  <a:srgbClr val="A50021"/>
                </a:solidFill>
                <a:latin typeface="Times New Roman" pitchFamily="18" charset="0"/>
                <a:ea typeface="+mj-ea"/>
                <a:cs typeface="+mj-cs"/>
              </a:rPr>
              <a:t>Псевдокод</a:t>
            </a:r>
            <a:r>
              <a:rPr lang="ru-RU" sz="3600" i="1" dirty="0" smtClean="0"/>
              <a:t> </a:t>
            </a:r>
          </a:p>
          <a:p>
            <a:pPr algn="ctr" eaLnBrk="1" hangingPunct="1"/>
            <a:r>
              <a:rPr lang="ru-RU" sz="3600" dirty="0" smtClean="0"/>
              <a:t>представляет </a:t>
            </a:r>
            <a:r>
              <a:rPr lang="ru-RU" sz="3600" dirty="0"/>
              <a:t>собой систему обозначений и правил, предназначенную для единообразной записи алгоритмов.  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8230" y="3573016"/>
            <a:ext cx="8856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/>
            <a:r>
              <a:rPr lang="ru-RU" sz="3600" dirty="0"/>
              <a:t>В псевдокоде есть </a:t>
            </a:r>
            <a:r>
              <a:rPr lang="ru-RU" sz="3600" b="1" dirty="0">
                <a:solidFill>
                  <a:schemeClr val="accent1">
                    <a:lumMod val="75000"/>
                  </a:schemeClr>
                </a:solidFill>
              </a:rPr>
              <a:t>служебные слова</a:t>
            </a:r>
            <a:r>
              <a:rPr lang="ru-RU" sz="3600" dirty="0"/>
              <a:t>, смысл, которых определен раз и навсегда.</a:t>
            </a:r>
          </a:p>
          <a:p>
            <a:pPr algn="ctr" eaLnBrk="1" hangingPunct="1"/>
            <a:r>
              <a:rPr lang="ru-RU" sz="3600" dirty="0"/>
              <a:t> Они выделяются в печатном тексте жирным шрифтом, а в рукописном тексте подчеркиваются. </a:t>
            </a:r>
          </a:p>
        </p:txBody>
      </p:sp>
      <p:sp>
        <p:nvSpPr>
          <p:cNvPr id="10" name="Управляющая кнопка: домой 9">
            <a:hlinkClick r:id="rId3" action="ppaction://hlinksldjump" highlightClick="1"/>
          </p:cNvPr>
          <p:cNvSpPr/>
          <p:nvPr/>
        </p:nvSpPr>
        <p:spPr>
          <a:xfrm>
            <a:off x="8172400" y="6165304"/>
            <a:ext cx="683568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149081"/>
            <a:ext cx="4608511" cy="25714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70" y="732559"/>
            <a:ext cx="3274602" cy="341652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776104"/>
            <a:ext cx="2897939" cy="337297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745432" y="71710"/>
            <a:ext cx="63358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1" u="sng" dirty="0" smtClean="0">
                <a:solidFill>
                  <a:srgbClr val="A50021"/>
                </a:solidFill>
                <a:latin typeface="Times New Roman" pitchFamily="18" charset="0"/>
              </a:rPr>
              <a:t>Основные служебные слова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85505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4800" b="1" i="1" u="sng" dirty="0">
                <a:solidFill>
                  <a:srgbClr val="A50021"/>
                </a:solidFill>
                <a:latin typeface="Times New Roman" pitchFamily="18" charset="0"/>
              </a:rPr>
              <a:t>Общий вид алгоритма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73062"/>
            <a:ext cx="7056784" cy="3584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авая фигурная скобка 3"/>
          <p:cNvSpPr/>
          <p:nvPr/>
        </p:nvSpPr>
        <p:spPr>
          <a:xfrm>
            <a:off x="6840252" y="1582893"/>
            <a:ext cx="648072" cy="1759637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259632" y="3342531"/>
            <a:ext cx="57606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200450" y="1925811"/>
            <a:ext cx="19435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Заголовок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Правая фигурная скобка 8"/>
          <p:cNvSpPr/>
          <p:nvPr/>
        </p:nvSpPr>
        <p:spPr>
          <a:xfrm>
            <a:off x="6876415" y="3342530"/>
            <a:ext cx="648072" cy="1814661"/>
          </a:xfrm>
          <a:prstGeom prst="rightBrac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7162891" y="3365127"/>
            <a:ext cx="19797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Тело алгоритма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64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8278688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Команда </a:t>
            </a:r>
            <a:r>
              <a:rPr lang="ru-RU" sz="4400" b="1" i="1" u="sng" dirty="0" smtClean="0">
                <a:solidFill>
                  <a:srgbClr val="A50021"/>
                </a:solidFill>
                <a:latin typeface="Times New Roman" pitchFamily="18" charset="0"/>
              </a:rPr>
              <a:t>присваивания -  </a:t>
            </a:r>
            <a:endParaRPr lang="ru-RU" sz="4400" b="1" i="1" u="sng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9512" y="1279795"/>
            <a:ext cx="878497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служит для вычисления выражений и присваивания их значений переменным. </a:t>
            </a:r>
          </a:p>
          <a:p>
            <a:pPr marL="0" marR="0" lvl="0" indent="317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sng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Общий вид:  </a:t>
            </a:r>
          </a:p>
          <a:p>
            <a:pPr marL="0" marR="0" lvl="0" indent="3175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 :=  В </a:t>
            </a:r>
          </a:p>
          <a:p>
            <a:pPr marL="0" marR="0" lvl="0" indent="3175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где знак  ":="  означает команду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заменить прежнее значение переменной, стоящей в левой части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вычисленное значение выражения, стоящего в правой части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9512" y="4898052"/>
            <a:ext cx="73448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317500" algn="just" eaLnBrk="1" hangingPunct="1"/>
            <a:r>
              <a:rPr lang="ru-RU" sz="32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Например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lvl="0" indent="317500" algn="just" eaLnBrk="1" hangingPunct="1"/>
            <a:r>
              <a:rPr lang="ru-RU" sz="3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/>
              <a:t>a := (</a:t>
            </a:r>
            <a:r>
              <a:rPr lang="en-US" sz="3200" dirty="0" err="1"/>
              <a:t>b+c</a:t>
            </a:r>
            <a:r>
              <a:rPr lang="en-US" sz="3200" dirty="0"/>
              <a:t>) * sin(Pi/4); </a:t>
            </a:r>
            <a:endParaRPr lang="ru-RU" sz="3200" dirty="0" smtClean="0"/>
          </a:p>
          <a:p>
            <a:pPr lvl="0" indent="317500" algn="just" eaLnBrk="1" hangingPunct="1"/>
            <a:r>
              <a:rPr lang="en-US" sz="3200" dirty="0"/>
              <a:t>  i := </a:t>
            </a:r>
            <a:r>
              <a:rPr lang="ru-RU" sz="3200" dirty="0"/>
              <a:t>а</a:t>
            </a:r>
            <a:r>
              <a:rPr lang="en-US" sz="3200" dirty="0" smtClean="0"/>
              <a:t>+1</a:t>
            </a:r>
            <a:r>
              <a:rPr lang="en-US" sz="3200" dirty="0"/>
              <a:t>. </a:t>
            </a:r>
            <a:r>
              <a:rPr lang="ru-RU" sz="3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544484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188640"/>
            <a:ext cx="8507288" cy="1012974"/>
          </a:xfrm>
        </p:spPr>
        <p:txBody>
          <a:bodyPr>
            <a:normAutofit/>
          </a:bodyPr>
          <a:lstStyle/>
          <a:p>
            <a:pPr algn="ctr"/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Команды ввода и вывода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447800"/>
            <a:ext cx="8856984" cy="2053208"/>
          </a:xfrm>
        </p:spPr>
        <p:txBody>
          <a:bodyPr>
            <a:normAutofit lnSpcReduction="10000"/>
          </a:bodyPr>
          <a:lstStyle/>
          <a:p>
            <a:r>
              <a:rPr lang="ru-RU" sz="3200" b="1" dirty="0" smtClean="0"/>
              <a:t>ввод</a:t>
            </a:r>
            <a:r>
              <a:rPr lang="ru-RU" sz="3200" dirty="0" smtClean="0"/>
              <a:t> </a:t>
            </a:r>
            <a:r>
              <a:rPr lang="ru-RU" sz="3200" dirty="0"/>
              <a:t>имена </a:t>
            </a:r>
            <a:r>
              <a:rPr lang="ru-RU" sz="3200" dirty="0" smtClean="0"/>
              <a:t>переменных; </a:t>
            </a:r>
            <a:endParaRPr lang="ru-RU" sz="3200" dirty="0"/>
          </a:p>
          <a:p>
            <a:r>
              <a:rPr lang="ru-RU" sz="3200" b="1" dirty="0"/>
              <a:t>вывод</a:t>
            </a:r>
            <a:r>
              <a:rPr lang="ru-RU" sz="3200" dirty="0"/>
              <a:t> имена переменных, выражения, тексты. </a:t>
            </a:r>
            <a:endParaRPr lang="ru-RU" sz="3200" dirty="0" smtClean="0"/>
          </a:p>
          <a:p>
            <a:pPr marL="0" indent="0" algn="ctr">
              <a:buNone/>
            </a:pPr>
            <a:r>
              <a:rPr lang="ru-RU" sz="3200" b="1" u="sng" dirty="0" smtClean="0">
                <a:solidFill>
                  <a:schemeClr val="accent1">
                    <a:lumMod val="75000"/>
                  </a:schemeClr>
                </a:solidFill>
              </a:rPr>
              <a:t>Например:</a:t>
            </a:r>
            <a:endParaRPr lang="ru-RU" sz="3200" b="1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3200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14" y="3501007"/>
            <a:ext cx="8166882" cy="3198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5775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1733054"/>
          </a:xfrm>
        </p:spPr>
        <p:txBody>
          <a:bodyPr>
            <a:normAutofit fontScale="90000"/>
          </a:bodyPr>
          <a:lstStyle/>
          <a:p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Описание алгоритмов с помощью программ </a:t>
            </a:r>
            <a:r>
              <a:rPr lang="ru-RU" dirty="0" smtClean="0"/>
              <a:t>- </a:t>
            </a:r>
            <a:r>
              <a:rPr lang="ru-RU" sz="36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алгоритм, записанный на языке программирования, называется программой.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2132856"/>
            <a:ext cx="8928992" cy="4572000"/>
          </a:xfrm>
          <a:ln>
            <a:solidFill>
              <a:srgbClr val="C00000"/>
            </a:solidFill>
          </a:ln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b="1" i="1" u="sng" dirty="0"/>
              <a:t>Пример</a:t>
            </a:r>
            <a:r>
              <a:rPr lang="ru-RU" b="1" u="sng" dirty="0"/>
              <a:t>. </a:t>
            </a:r>
            <a:r>
              <a:rPr lang="ru-RU" b="1" u="sng" dirty="0" smtClean="0"/>
              <a:t> </a:t>
            </a:r>
            <a:r>
              <a:rPr lang="ru-RU" dirty="0" smtClean="0"/>
              <a:t>Составить </a:t>
            </a:r>
            <a:r>
              <a:rPr lang="ru-RU" dirty="0"/>
              <a:t>алгоритм нахождения наибольшего числа из трех заданных чисел </a:t>
            </a:r>
            <a:r>
              <a:rPr lang="en-US" i="1" dirty="0"/>
              <a:t>a</a:t>
            </a:r>
            <a:r>
              <a:rPr lang="en-US" dirty="0"/>
              <a:t>, </a:t>
            </a:r>
            <a:r>
              <a:rPr lang="en-US" i="1" dirty="0"/>
              <a:t>b</a:t>
            </a:r>
            <a:r>
              <a:rPr lang="en-US" dirty="0"/>
              <a:t>, </a:t>
            </a:r>
            <a:r>
              <a:rPr lang="en-US" i="1" dirty="0"/>
              <a:t>c</a:t>
            </a:r>
            <a:r>
              <a:rPr lang="en-US" dirty="0"/>
              <a:t>.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b="1" dirty="0"/>
              <a:t>program</a:t>
            </a:r>
            <a:r>
              <a:rPr lang="en-US" dirty="0"/>
              <a:t> </a:t>
            </a:r>
            <a:r>
              <a:rPr lang="en-US" dirty="0" err="1"/>
              <a:t>MaxFromThree</a:t>
            </a:r>
            <a:r>
              <a:rPr lang="en-US" dirty="0"/>
              <a:t>;</a:t>
            </a:r>
            <a:br>
              <a:rPr lang="en-US" dirty="0"/>
            </a:br>
            <a:r>
              <a:rPr lang="en-US" b="1" dirty="0" err="1"/>
              <a:t>var</a:t>
            </a:r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  a, b, c, result</a:t>
            </a:r>
            <a:r>
              <a:rPr lang="en-US" dirty="0"/>
              <a:t>: </a:t>
            </a:r>
            <a:r>
              <a:rPr lang="en-US" b="1" dirty="0"/>
              <a:t>Real</a:t>
            </a:r>
            <a:r>
              <a:rPr lang="en-US" dirty="0"/>
              <a:t>;</a:t>
            </a:r>
            <a:br>
              <a:rPr lang="en-US" dirty="0"/>
            </a:br>
            <a:r>
              <a:rPr lang="en-US" b="1" dirty="0"/>
              <a:t>begin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  Write  ('</a:t>
            </a:r>
            <a:r>
              <a:rPr lang="ru-RU" dirty="0"/>
              <a:t>Введите </a:t>
            </a:r>
            <a:r>
              <a:rPr lang="en-US" dirty="0"/>
              <a:t>a, b, c');</a:t>
            </a:r>
            <a:br>
              <a:rPr lang="en-US" dirty="0"/>
            </a:br>
            <a:r>
              <a:rPr lang="en-US" dirty="0"/>
              <a:t>  </a:t>
            </a:r>
            <a:r>
              <a:rPr lang="en-US" dirty="0" err="1"/>
              <a:t>ReadLn</a:t>
            </a:r>
            <a:r>
              <a:rPr lang="en-US" dirty="0"/>
              <a:t> (</a:t>
            </a:r>
            <a:r>
              <a:rPr lang="en-US" i="1" dirty="0"/>
              <a:t>a, b, c</a:t>
            </a:r>
            <a:r>
              <a:rPr lang="en-US" dirty="0"/>
              <a:t>);</a:t>
            </a:r>
            <a:br>
              <a:rPr lang="en-US" dirty="0"/>
            </a:br>
            <a:r>
              <a:rPr lang="en-US" dirty="0"/>
              <a:t>  </a:t>
            </a:r>
            <a:r>
              <a:rPr lang="en-US" b="1" dirty="0"/>
              <a:t>if</a:t>
            </a:r>
            <a:r>
              <a:rPr lang="en-US" dirty="0"/>
              <a:t> </a:t>
            </a:r>
            <a:r>
              <a:rPr lang="en-US" i="1" dirty="0"/>
              <a:t>a</a:t>
            </a:r>
            <a:r>
              <a:rPr lang="en-US" dirty="0"/>
              <a:t>&gt;</a:t>
            </a:r>
            <a:r>
              <a:rPr lang="en-US" i="1" dirty="0"/>
              <a:t>b</a:t>
            </a:r>
            <a:r>
              <a:rPr lang="en-US" dirty="0"/>
              <a:t> </a:t>
            </a:r>
            <a:r>
              <a:rPr lang="en-US" b="1" dirty="0"/>
              <a:t>then</a:t>
            </a:r>
            <a:r>
              <a:rPr lang="en-US" dirty="0"/>
              <a:t> </a:t>
            </a:r>
            <a:r>
              <a:rPr lang="en-US" i="1" dirty="0"/>
              <a:t>result</a:t>
            </a:r>
            <a:r>
              <a:rPr lang="en-US" dirty="0"/>
              <a:t> := </a:t>
            </a:r>
            <a:r>
              <a:rPr lang="en-US" i="1" dirty="0"/>
              <a:t>a</a:t>
            </a:r>
            <a:r>
              <a:rPr lang="en-US" dirty="0"/>
              <a:t> </a:t>
            </a:r>
            <a:r>
              <a:rPr lang="en-US" b="1" dirty="0"/>
              <a:t>else</a:t>
            </a:r>
            <a:r>
              <a:rPr lang="en-US" dirty="0"/>
              <a:t> </a:t>
            </a:r>
            <a:r>
              <a:rPr lang="en-US" i="1" dirty="0"/>
              <a:t>result</a:t>
            </a:r>
            <a:r>
              <a:rPr lang="en-US" dirty="0"/>
              <a:t> := </a:t>
            </a:r>
            <a:r>
              <a:rPr lang="en-US" i="1" dirty="0"/>
              <a:t>b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/>
              <a:t>  </a:t>
            </a:r>
            <a:r>
              <a:rPr lang="en-US" b="1" dirty="0"/>
              <a:t>if</a:t>
            </a:r>
            <a:r>
              <a:rPr lang="en-US" dirty="0"/>
              <a:t> </a:t>
            </a:r>
            <a:r>
              <a:rPr lang="en-US" i="1" dirty="0"/>
              <a:t>c</a:t>
            </a:r>
            <a:r>
              <a:rPr lang="en-US" dirty="0"/>
              <a:t>&gt;</a:t>
            </a:r>
            <a:r>
              <a:rPr lang="en-US" i="1" dirty="0"/>
              <a:t>result</a:t>
            </a:r>
            <a:r>
              <a:rPr lang="en-US" b="1" dirty="0"/>
              <a:t> then</a:t>
            </a:r>
            <a:r>
              <a:rPr lang="en-US" dirty="0"/>
              <a:t> </a:t>
            </a:r>
            <a:r>
              <a:rPr lang="en-US" i="1" dirty="0"/>
              <a:t>result</a:t>
            </a:r>
            <a:r>
              <a:rPr lang="en-US" dirty="0"/>
              <a:t> := </a:t>
            </a:r>
            <a:r>
              <a:rPr lang="en-US" i="1" dirty="0"/>
              <a:t>c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/>
              <a:t>  </a:t>
            </a:r>
            <a:r>
              <a:rPr lang="en-US" dirty="0" err="1"/>
              <a:t>WriteLn</a:t>
            </a:r>
            <a:r>
              <a:rPr lang="en-US" dirty="0"/>
              <a:t> ( ' </a:t>
            </a:r>
            <a:r>
              <a:rPr lang="ru-RU" dirty="0"/>
              <a:t>Максимальное из трех чисел равно:',</a:t>
            </a:r>
            <a:r>
              <a:rPr lang="ru-RU" i="1" dirty="0"/>
              <a:t> </a:t>
            </a:r>
            <a:r>
              <a:rPr lang="en-US" i="1" dirty="0"/>
              <a:t>result</a:t>
            </a:r>
            <a:r>
              <a:rPr lang="en-US" dirty="0"/>
              <a:t> :9:2)</a:t>
            </a:r>
            <a:br>
              <a:rPr lang="en-US" dirty="0"/>
            </a:br>
            <a:r>
              <a:rPr lang="en-US" b="1" dirty="0"/>
              <a:t>end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8172400" y="6165304"/>
            <a:ext cx="683568" cy="548680"/>
          </a:xfrm>
          <a:prstGeom prst="actionButtonHom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48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213674931"/>
              </p:ext>
            </p:extLst>
          </p:nvPr>
        </p:nvGraphicFramePr>
        <p:xfrm>
          <a:off x="179512" y="285728"/>
          <a:ext cx="8784976" cy="6215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767" y="0"/>
            <a:ext cx="7772400" cy="892552"/>
          </a:xfrm>
        </p:spPr>
        <p:txBody>
          <a:bodyPr>
            <a:normAutofit/>
          </a:bodyPr>
          <a:lstStyle/>
          <a:p>
            <a:pPr algn="ctr"/>
            <a:r>
              <a:rPr lang="ru-RU" sz="4800" b="1" i="1" u="sng" dirty="0">
                <a:solidFill>
                  <a:srgbClr val="A50021"/>
                </a:solidFill>
                <a:latin typeface="Times New Roman" pitchFamily="18" charset="0"/>
              </a:rPr>
              <a:t>Линейный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92365" y="1196752"/>
            <a:ext cx="8501063" cy="1752600"/>
          </a:xfrm>
        </p:spPr>
        <p:txBody>
          <a:bodyPr>
            <a:normAutofit/>
          </a:bodyPr>
          <a:lstStyle/>
          <a:p>
            <a:r>
              <a:rPr lang="ru-RU" b="1" u="sng" dirty="0" smtClean="0">
                <a:solidFill>
                  <a:schemeClr val="tx1"/>
                </a:solidFill>
              </a:rPr>
              <a:t>Последовательный алгоритм </a:t>
            </a:r>
            <a:r>
              <a:rPr lang="ru-RU" i="1" dirty="0" smtClean="0">
                <a:solidFill>
                  <a:schemeClr val="tx1"/>
                </a:solidFill>
              </a:rPr>
              <a:t>– описание действий, которые выполняются однократно в заданном порядке.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0" y="0"/>
            <a:ext cx="184731" cy="892552"/>
          </a:xfrm>
          <a:prstGeom prst="rect">
            <a:avLst/>
          </a:prstGeom>
          <a:noFill/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 Cyr" charset="-52"/>
              </a:rPr>
              <a:t/>
            </a:r>
            <a:b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 Cyr" charset="-52"/>
              </a:rPr>
            </a:b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317" name="Picture 5" descr="http://vplaksina.narod.ru/uchebnik/img/algori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357430"/>
            <a:ext cx="4214842" cy="4342205"/>
          </a:xfrm>
          <a:prstGeom prst="rect">
            <a:avLst/>
          </a:prstGeom>
          <a:noFill/>
        </p:spPr>
      </p:pic>
      <p:sp>
        <p:nvSpPr>
          <p:cNvPr id="6" name="Управляющая кнопка: настраиваемая 5">
            <a:hlinkClick r:id="rId4" action="ppaction://hlinksldjump" highlightClick="1"/>
          </p:cNvPr>
          <p:cNvSpPr/>
          <p:nvPr/>
        </p:nvSpPr>
        <p:spPr>
          <a:xfrm>
            <a:off x="6899222" y="6123571"/>
            <a:ext cx="2232248" cy="57606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Типы алгоритмов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799" y="0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4800" b="1" i="1" u="sng" dirty="0">
                <a:solidFill>
                  <a:srgbClr val="A50021"/>
                </a:solidFill>
                <a:latin typeface="Times New Roman" pitchFamily="18" charset="0"/>
              </a:rPr>
              <a:t>Циклический </a:t>
            </a:r>
            <a:r>
              <a:rPr lang="ru-RU" sz="4800" b="1" i="1" u="sng" dirty="0" smtClean="0">
                <a:solidFill>
                  <a:srgbClr val="A50021"/>
                </a:solidFill>
                <a:latin typeface="Times New Roman" pitchFamily="18" charset="0"/>
              </a:rPr>
              <a:t>алгоритм- </a:t>
            </a:r>
            <a:r>
              <a:rPr lang="ru-RU" sz="4800" b="1" i="1" u="sng" dirty="0">
                <a:solidFill>
                  <a:srgbClr val="A50021"/>
                </a:solidFill>
                <a:latin typeface="Times New Roman" pitchFamily="18" charset="0"/>
              </a:rPr>
              <a:t>	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sz="quarter" idx="1"/>
          </p:nvPr>
        </p:nvSpPr>
        <p:spPr>
          <a:xfrm>
            <a:off x="179512" y="1196752"/>
            <a:ext cx="8856984" cy="1800200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chemeClr val="tx1"/>
                </a:solidFill>
              </a:rPr>
              <a:t>о</a:t>
            </a:r>
            <a:r>
              <a:rPr lang="ru-RU" i="1" dirty="0" smtClean="0">
                <a:solidFill>
                  <a:schemeClr val="tx1"/>
                </a:solidFill>
              </a:rPr>
              <a:t>писание действий, которые должны повторяться указанное число раз или пока не выполнено заданное условие. Перечень повторяющихся действий называется </a:t>
            </a:r>
            <a:r>
              <a:rPr lang="ru-RU" b="1" i="1" u="sng" dirty="0" smtClean="0">
                <a:solidFill>
                  <a:schemeClr val="tx1"/>
                </a:solidFill>
              </a:rPr>
              <a:t>телом цикла.</a:t>
            </a:r>
            <a:endParaRPr lang="ru-RU" b="1" i="1" u="sng" dirty="0">
              <a:solidFill>
                <a:schemeClr val="tx1"/>
              </a:solidFill>
            </a:endParaRPr>
          </a:p>
        </p:txBody>
      </p:sp>
      <p:pic>
        <p:nvPicPr>
          <p:cNvPr id="12290" name="Picture 2" descr="http://vplaksina.narod.ru/uchebnik/img/algori2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2924944"/>
            <a:ext cx="5113534" cy="378904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  <p:sp>
        <p:nvSpPr>
          <p:cNvPr id="6" name="Управляющая кнопка: настраиваемая 5">
            <a:hlinkClick r:id="rId4" action="ppaction://hlinksldjump" highlightClick="1"/>
          </p:cNvPr>
          <p:cNvSpPr/>
          <p:nvPr/>
        </p:nvSpPr>
        <p:spPr>
          <a:xfrm>
            <a:off x="6899222" y="6123571"/>
            <a:ext cx="2232248" cy="57606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Типы алгоритмов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0"/>
            <a:ext cx="9001156" cy="3152392"/>
          </a:xfrm>
        </p:spPr>
        <p:txBody>
          <a:bodyPr>
            <a:noAutofit/>
          </a:bodyPr>
          <a:lstStyle/>
          <a:p>
            <a:r>
              <a:rPr lang="ru-RU" sz="2600" b="1" i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Циклы </a:t>
            </a:r>
            <a:r>
              <a:rPr lang="ru-RU" sz="2600" b="1" i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</a:t>
            </a: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условием - </a:t>
            </a:r>
            <a:r>
              <a:rPr lang="ru-RU" sz="2600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</a:t>
            </a:r>
            <a: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огда </a:t>
            </a:r>
            <a:r>
              <a:rPr lang="ru-RU" sz="2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количество повторений цикла зависит от некоторого </a:t>
            </a:r>
            <a: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условия.</a:t>
            </a: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/>
            </a:r>
            <a:b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Циклы </a:t>
            </a:r>
            <a:r>
              <a:rPr lang="ru-RU" sz="2600" b="1" i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</a:t>
            </a: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предусловием – </a:t>
            </a:r>
            <a:r>
              <a:rPr lang="ru-RU" sz="2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это </a:t>
            </a:r>
            <a: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циклы, </a:t>
            </a:r>
            <a:r>
              <a:rPr lang="ru-RU" sz="2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 которых сначала проверяется условие, а затем, возможно, выполняется </a:t>
            </a:r>
            <a: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тело. цикла. </a:t>
            </a:r>
            <a:b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</a:br>
            <a:r>
              <a:rPr lang="ru-RU" sz="2600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Если </a:t>
            </a:r>
            <a:r>
              <a:rPr lang="ru-RU" sz="2600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условие проверяется после первого выполнения тела цикла, то циклы называются</a:t>
            </a:r>
            <a:r>
              <a:rPr lang="ru-RU" sz="2600" b="1" i="1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циклы с постусловием</a:t>
            </a:r>
            <a:r>
              <a:rPr lang="ru-RU" sz="2600" b="1" i="1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 </a:t>
            </a:r>
            <a:endParaRPr lang="ru-RU" sz="2600" b="1" i="1" u="sng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" name="Picture 4" descr="http://vplaksina.narod.ru/uchebnik/img/algori3.gif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 bwMode="auto">
          <a:xfrm>
            <a:off x="1043608" y="3284984"/>
            <a:ext cx="6336704" cy="341833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890582"/>
            <a:ext cx="8501122" cy="1752600"/>
          </a:xfrm>
        </p:spPr>
        <p:txBody>
          <a:bodyPr>
            <a:normAutofit/>
          </a:bodyPr>
          <a:lstStyle/>
          <a:p>
            <a:r>
              <a:rPr lang="ru-RU" sz="2800" i="1" dirty="0">
                <a:solidFill>
                  <a:schemeClr val="tx1"/>
                </a:solidFill>
              </a:rPr>
              <a:t>э</a:t>
            </a:r>
            <a:r>
              <a:rPr lang="ru-RU" sz="2800" i="1" dirty="0" smtClean="0">
                <a:solidFill>
                  <a:schemeClr val="tx1"/>
                </a:solidFill>
              </a:rPr>
              <a:t>то алгоритм, в котором в зависимости от условия выполняется либо одна, либо другая последовательность действия.</a:t>
            </a:r>
            <a:endParaRPr lang="ru-RU" sz="2800" i="1" dirty="0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0034" y="1"/>
            <a:ext cx="7500990" cy="1071546"/>
          </a:xfrm>
        </p:spPr>
        <p:txBody>
          <a:bodyPr/>
          <a:lstStyle/>
          <a:p>
            <a:r>
              <a:rPr lang="ru-RU" b="1" u="sng" dirty="0" smtClean="0"/>
              <a:t>Разветвляющийся</a:t>
            </a:r>
            <a:endParaRPr lang="ru-RU" b="1" u="sng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685800" y="0"/>
            <a:ext cx="7772400" cy="1143000"/>
          </a:xfrm>
          <a:prstGeom prst="rect">
            <a:avLst/>
          </a:prstGeom>
        </p:spPr>
        <p:txBody>
          <a:bodyPr bIns="91440" anchor="ctr" anchorCtr="0">
            <a:normAutofit fontScale="85000" lnSpcReduction="1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b="1" i="1" u="sng" dirty="0" smtClean="0">
                <a:solidFill>
                  <a:srgbClr val="A50021"/>
                </a:solidFill>
                <a:latin typeface="Times New Roman" pitchFamily="18" charset="0"/>
              </a:rPr>
              <a:t>Разветвляющийся алгоритм - 	</a:t>
            </a:r>
            <a:endParaRPr lang="ru-RU" sz="4800" b="1" i="1" u="sng" dirty="0">
              <a:solidFill>
                <a:srgbClr val="A50021"/>
              </a:solidFill>
              <a:latin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017" y="2579144"/>
            <a:ext cx="4447846" cy="3730176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8284" y="2605672"/>
            <a:ext cx="4463716" cy="3703648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</p:pic>
      <p:sp>
        <p:nvSpPr>
          <p:cNvPr id="10" name="Управляющая кнопка: настраиваемая 9">
            <a:hlinkClick r:id="rId5" action="ppaction://hlinksldjump" highlightClick="1"/>
          </p:cNvPr>
          <p:cNvSpPr/>
          <p:nvPr/>
        </p:nvSpPr>
        <p:spPr>
          <a:xfrm>
            <a:off x="6939940" y="6290410"/>
            <a:ext cx="2232248" cy="567589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Типы алгоритмов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169277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600" b="1" u="sng" dirty="0" smtClean="0">
                <a:solidFill>
                  <a:schemeClr val="accent2">
                    <a:lumMod val="75000"/>
                  </a:schemeClr>
                </a:solidFill>
              </a:rPr>
              <a:t>ПРИМЕР: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i="1" dirty="0" smtClean="0"/>
              <a:t>Если встречу Сашу, то скажу ему …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i="1" dirty="0" smtClean="0"/>
              <a:t>Если встречу Сашу, то скажу ему …, иначе зайду к нему сам.</a:t>
            </a:r>
            <a:endParaRPr lang="ru-RU" sz="2600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512" y="2186090"/>
            <a:ext cx="4104456" cy="3547166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7985" y="2198034"/>
            <a:ext cx="4536503" cy="3535221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 lim="800000"/>
            <a:headEnd type="none" w="sm" len="sm"/>
            <a:tailEnd type="none" w="sm" len="sm"/>
          </a:ln>
          <a:effectLst/>
        </p:spPr>
      </p:pic>
      <p:sp>
        <p:nvSpPr>
          <p:cNvPr id="8" name="Управляющая кнопка: настраиваемая 7">
            <a:hlinkClick r:id="rId5" action="ppaction://hlinksldjump" highlightClick="1"/>
          </p:cNvPr>
          <p:cNvSpPr/>
          <p:nvPr/>
        </p:nvSpPr>
        <p:spPr>
          <a:xfrm>
            <a:off x="6761562" y="6107599"/>
            <a:ext cx="2232248" cy="576064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/>
              <a:t>Типы алгоритмов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075240" cy="1066130"/>
          </a:xfrm>
        </p:spPr>
        <p:txBody>
          <a:bodyPr>
            <a:noAutofit/>
          </a:bodyPr>
          <a:lstStyle/>
          <a:p>
            <a:pPr algn="ctr"/>
            <a:r>
              <a:rPr lang="ru-RU" sz="4100" b="1" i="1" u="sng" dirty="0" smtClean="0">
                <a:solidFill>
                  <a:srgbClr val="A50021"/>
                </a:solidFill>
                <a:latin typeface="Times New Roman" pitchFamily="18" charset="0"/>
              </a:rPr>
              <a:t>Стандартные функции  </a:t>
            </a:r>
            <a:r>
              <a:rPr lang="ru-RU" sz="4100" b="1" i="1" u="sng" dirty="0">
                <a:solidFill>
                  <a:srgbClr val="A50021"/>
                </a:solidFill>
                <a:latin typeface="Times New Roman" pitchFamily="18" charset="0"/>
              </a:rPr>
              <a:t>алгоритмического языка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78157477"/>
              </p:ext>
            </p:extLst>
          </p:nvPr>
        </p:nvGraphicFramePr>
        <p:xfrm>
          <a:off x="107505" y="1124745"/>
          <a:ext cx="8928992" cy="5616623"/>
        </p:xfrm>
        <a:graphic>
          <a:graphicData uri="http://schemas.openxmlformats.org/drawingml/2006/table">
            <a:tbl>
              <a:tblPr/>
              <a:tblGrid>
                <a:gridCol w="5361829"/>
                <a:gridCol w="1469179"/>
                <a:gridCol w="2097984"/>
              </a:tblGrid>
              <a:tr h="702821">
                <a:tc gridSpan="2">
                  <a:txBody>
                    <a:bodyPr/>
                    <a:lstStyle/>
                    <a:p>
                      <a:r>
                        <a:rPr lang="ru-RU" sz="1800" b="1" dirty="0"/>
                        <a:t>Название и математическое обозначение функции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/>
                        <a:t>Указатель функции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87782">
                <a:tc>
                  <a:txBody>
                    <a:bodyPr/>
                    <a:lstStyle/>
                    <a:p>
                      <a:r>
                        <a:rPr lang="ru-RU" sz="1800"/>
                        <a:t>  Абсолютная величина (модуль)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/>
                        <a:t>  | х | 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abs(x) 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/>
                        <a:t>  Корень квадратный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/>
                        <a:t>  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sqrt(x)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Натуральный логарифм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ln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ln(x)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Десятичный логарифм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lg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  </a:t>
                      </a:r>
                      <a:r>
                        <a:rPr lang="en-US" sz="1800" dirty="0" err="1"/>
                        <a:t>lg</a:t>
                      </a:r>
                      <a:r>
                        <a:rPr lang="en-US" sz="1800" dirty="0"/>
                        <a:t>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Минимум из чисел х и y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  min(</a:t>
                      </a:r>
                      <a:r>
                        <a:rPr lang="en-US" sz="1800" dirty="0" err="1"/>
                        <a:t>x,y</a:t>
                      </a:r>
                      <a:r>
                        <a:rPr lang="en-US" sz="1800" dirty="0"/>
                        <a:t>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/>
                        <a:t>  Максимум из чисел х и y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/>
                        <a:t>  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max(x,y)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782">
                <a:tc>
                  <a:txBody>
                    <a:bodyPr/>
                    <a:lstStyle/>
                    <a:p>
                      <a:r>
                        <a:rPr lang="ru-RU" sz="1800"/>
                        <a:t>  Частное от деления целого х на целое y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/>
                        <a:t>  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div(x,y)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7782">
                <a:tc>
                  <a:txBody>
                    <a:bodyPr/>
                    <a:lstStyle/>
                    <a:p>
                      <a:r>
                        <a:rPr lang="ru-RU" sz="1800"/>
                        <a:t>  Остаток от деления целого х на целое y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800"/>
                        <a:t>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mod(x,y)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Синус (угол в радианах) 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sin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  sin(x)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Косинус (угол в радианах)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cos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cos(x)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 dirty="0"/>
                        <a:t>  Тангенс (угол в радианах)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tg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tg(x)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3384">
                <a:tc>
                  <a:txBody>
                    <a:bodyPr/>
                    <a:lstStyle/>
                    <a:p>
                      <a:r>
                        <a:rPr lang="ru-RU" sz="1800"/>
                        <a:t>  Котангенс (угол в радианах)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/>
                        <a:t>  ctg x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dirty="0"/>
                        <a:t>  </a:t>
                      </a:r>
                      <a:r>
                        <a:rPr lang="en-US" sz="1800" dirty="0" err="1"/>
                        <a:t>ctg</a:t>
                      </a:r>
                      <a:r>
                        <a:rPr lang="en-US" sz="1800" dirty="0"/>
                        <a:t>(x)</a:t>
                      </a:r>
                    </a:p>
                  </a:txBody>
                  <a:tcPr marL="15551" marR="15551" marT="15551" marB="1555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2289" name="Picture 1" descr="C:\Users\Kovalskaya_AS\Desktop\учебник\Глава 7 — Алгоритмы_ Алгоритмизация_ Алгоритмические языки.files\0034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0938" y="1447800"/>
            <a:ext cx="219075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531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600" b="1" i="1" u="sng" dirty="0">
                <a:solidFill>
                  <a:srgbClr val="A50021"/>
                </a:solidFill>
                <a:latin typeface="Times New Roman" pitchFamily="18" charset="0"/>
              </a:rPr>
              <a:t>Примеры записи арифметических </a:t>
            </a:r>
            <a:r>
              <a:rPr lang="ru-RU" sz="4600" b="1" i="1" u="sng" dirty="0" smtClean="0">
                <a:solidFill>
                  <a:srgbClr val="A50021"/>
                </a:solidFill>
                <a:latin typeface="Times New Roman" pitchFamily="18" charset="0"/>
              </a:rPr>
              <a:t>выражений</a:t>
            </a:r>
            <a:endParaRPr lang="ru-RU" dirty="0"/>
          </a:p>
        </p:txBody>
      </p:sp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2276872"/>
            <a:ext cx="3464035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298394"/>
            <a:ext cx="5191826" cy="3074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08495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4400" b="1" i="1" u="sng" dirty="0">
                <a:solidFill>
                  <a:srgbClr val="A50021"/>
                </a:solidFill>
                <a:latin typeface="Times New Roman" pitchFamily="18" charset="0"/>
              </a:rPr>
              <a:t>Укажите ошибки: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04423"/>
            <a:ext cx="4968552" cy="1800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54425"/>
            <a:ext cx="3744416" cy="1834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0084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8964488" cy="1143000"/>
          </a:xfrm>
        </p:spPr>
        <p:txBody>
          <a:bodyPr>
            <a:noAutofit/>
          </a:bodyPr>
          <a:lstStyle/>
          <a:p>
            <a:pPr algn="ctr"/>
            <a:r>
              <a:rPr lang="ru-RU" sz="3600" b="1" i="1" u="sng" dirty="0">
                <a:solidFill>
                  <a:srgbClr val="A50021"/>
                </a:solidFill>
                <a:latin typeface="Times New Roman" pitchFamily="18" charset="0"/>
              </a:rPr>
              <a:t>Запишите по правилам алгоритмического языка выражения: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sz="quarter" idx="1"/>
              </p:nvPr>
            </p:nvSpPr>
            <p:spPr>
              <a:xfrm>
                <a:off x="179512" y="1447800"/>
                <a:ext cx="4608512" cy="5293568"/>
              </a:xfrm>
            </p:spPr>
            <p:txBody>
              <a:bodyPr/>
              <a:lstStyle/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ru-RU" b="1" dirty="0" smtClean="0"/>
                  <a:t>У1</a:t>
                </a:r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fPr>
                      <m:num>
                        <m:r>
                          <a:rPr lang="ru-RU" sz="36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  <m:t>6х</m:t>
                        </m:r>
                      </m:num>
                      <m:den>
                        <m:sSup>
                          <m:sSupPr>
                            <m:ctrlPr>
                              <a:rPr lang="ru-RU" sz="36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sSupPr>
                          <m:e>
                            <m:r>
                              <a:rPr lang="ru-RU" sz="36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(</m:t>
                            </m:r>
                            <m:sSup>
                              <m:sSupPr>
                                <m:ctrlPr>
                                  <a:rPr lang="ru-RU" sz="36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ru-RU" sz="36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х</m:t>
                                </m:r>
                              </m:e>
                              <m:sup>
                                <m:r>
                                  <a:rPr lang="ru-RU" sz="36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3</m:t>
                                </m:r>
                              </m:sup>
                            </m:sSup>
                            <m:r>
                              <a:rPr lang="ru-RU" sz="36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+5)</m:t>
                            </m:r>
                          </m:e>
                          <m:sup>
                            <m:r>
                              <a:rPr lang="ru-RU" sz="36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ru-RU" sz="800" dirty="0" smtClean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endParaRPr lang="ru-RU" sz="800" dirty="0" smtClean="0">
                  <a:effectLst/>
                  <a:latin typeface="Calibri"/>
                  <a:ea typeface="Calibri"/>
                  <a:cs typeface="Times New Roman"/>
                </a:endParaRP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ru-RU" sz="2800" b="1" dirty="0" smtClean="0"/>
                  <a:t>У2</a:t>
                </a:r>
                <a:r>
                  <a:rPr lang="ru-RU" sz="2800" dirty="0" smtClean="0"/>
                  <a:t>=</a:t>
                </a:r>
                <a:r>
                  <a:rPr lang="ru-RU" sz="3200" dirty="0" smtClean="0"/>
                  <a:t>14х</a:t>
                </a:r>
                <a:r>
                  <a:rPr lang="ru-RU" sz="3200" baseline="30000" dirty="0" smtClean="0"/>
                  <a:t>2</a:t>
                </a:r>
                <a:r>
                  <a:rPr lang="ru-RU" sz="3200" dirty="0" smtClean="0"/>
                  <a:t>+31х-41</a:t>
                </a:r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endParaRPr lang="ru-RU" sz="2800" dirty="0" smtClean="0"/>
              </a:p>
              <a:p>
                <a:pPr marL="0" indent="0">
                  <a:lnSpc>
                    <a:spcPct val="115000"/>
                  </a:lnSpc>
                  <a:spcAft>
                    <a:spcPts val="1000"/>
                  </a:spcAft>
                  <a:buNone/>
                </a:pPr>
                <a:r>
                  <a:rPr lang="ru-RU" sz="2800" b="1" dirty="0" smtClean="0"/>
                  <a:t>У3=</a:t>
                </a:r>
                <a:endParaRPr lang="ru-RU" sz="2800" b="1" dirty="0"/>
              </a:p>
              <a:p>
                <a:pPr marL="273050" indent="-273050">
                  <a:lnSpc>
                    <a:spcPct val="115000"/>
                  </a:lnSpc>
                  <a:spcAft>
                    <a:spcPts val="1000"/>
                  </a:spcAft>
                </a:pPr>
                <a:endParaRPr lang="ru-RU" sz="800" dirty="0">
                  <a:effectLst/>
                  <a:latin typeface="Calibri"/>
                  <a:ea typeface="Calibri"/>
                  <a:cs typeface="Times New Roman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1"/>
              </p:nvPr>
            </p:nvSpPr>
            <p:spPr>
              <a:xfrm>
                <a:off x="179512" y="1447800"/>
                <a:ext cx="4608512" cy="5293568"/>
              </a:xfrm>
              <a:blipFill rotWithShape="1">
                <a:blip r:embed="rId3"/>
                <a:stretch>
                  <a:fillRect l="-264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89" y="4149080"/>
            <a:ext cx="2520280" cy="117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30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583</TotalTime>
  <Words>726</Words>
  <Application>Microsoft Office PowerPoint</Application>
  <PresentationFormat>Экран (4:3)</PresentationFormat>
  <Paragraphs>136</Paragraphs>
  <Slides>28</Slides>
  <Notes>27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Справедливость</vt:lpstr>
      <vt:lpstr>Точечный рисунок</vt:lpstr>
      <vt:lpstr>Презентация PowerPoint</vt:lpstr>
      <vt:lpstr>История термина «АЛГОРИТМ»</vt:lpstr>
      <vt:lpstr>Презентация PowerPoint</vt:lpstr>
      <vt:lpstr>Презентация PowerPoint</vt:lpstr>
      <vt:lpstr>Презентация PowerPoint</vt:lpstr>
      <vt:lpstr>Презентация PowerPoint</vt:lpstr>
      <vt:lpstr> Свойства алгоритма:</vt:lpstr>
      <vt:lpstr>Способа описания алгоритмов:</vt:lpstr>
      <vt:lpstr>Словесный способ  записи алгоритмов представляет собой описание последовательных этапов обработки данных.  Алгоритм задается в произвольном изложении на естественном языке.</vt:lpstr>
      <vt:lpstr>   - Недостатки словесного способа описания алгоритмов: </vt:lpstr>
      <vt:lpstr>Графический способ – это способ представления алгоритма с помощью общепринятых графических фигур, каждая из которых описывает один или несколько шагов алгоритма.</vt:lpstr>
      <vt:lpstr>Пример:</vt:lpstr>
      <vt:lpstr>Презентация PowerPoint</vt:lpstr>
      <vt:lpstr>Презентация PowerPoint</vt:lpstr>
      <vt:lpstr>Общий вид алгоритма</vt:lpstr>
      <vt:lpstr>Команда присваивания -  </vt:lpstr>
      <vt:lpstr>Команды ввода и вывода</vt:lpstr>
      <vt:lpstr>Описание алгоритмов с помощью программ - алгоритм, записанный на языке программирования, называется программой.</vt:lpstr>
      <vt:lpstr>Презентация PowerPoint</vt:lpstr>
      <vt:lpstr>Линейный</vt:lpstr>
      <vt:lpstr>Циклический алгоритм-  </vt:lpstr>
      <vt:lpstr> Циклы с условием - когда количество повторений цикла зависит от некоторого условия. Циклы с предусловием – это циклы, в которых сначала проверяется условие, а затем, возможно, выполняется тело. цикла.  Если условие проверяется после первого выполнения тела цикла, то циклы называются циклы с постусловием. </vt:lpstr>
      <vt:lpstr>Разветвляющийся</vt:lpstr>
      <vt:lpstr>Презентация PowerPoint</vt:lpstr>
      <vt:lpstr>Стандартные функции  алгоритмического языка</vt:lpstr>
      <vt:lpstr>Примеры записи арифметических выражений</vt:lpstr>
      <vt:lpstr>Укажите ошибки:</vt:lpstr>
      <vt:lpstr>Запишите по правилам алгоритмического языка выражения: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Anna</dc:creator>
  <cp:lastModifiedBy>Ковальская Анна С.</cp:lastModifiedBy>
  <cp:revision>101</cp:revision>
  <cp:lastPrinted>2013-11-15T23:16:23Z</cp:lastPrinted>
  <dcterms:created xsi:type="dcterms:W3CDTF">2012-10-05T21:05:30Z</dcterms:created>
  <dcterms:modified xsi:type="dcterms:W3CDTF">2014-01-24T01:40:09Z</dcterms:modified>
</cp:coreProperties>
</file>