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C3C5E55-1E8C-4F70-BD7E-5A252AFE4E3C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28F29143-EA63-4060-9BF6-D7AB47297E7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2954759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</a:rPr>
              <a:t>Система счисления. </a:t>
            </a:r>
            <a:br>
              <a:rPr lang="ru-RU" sz="4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800" b="1" u="sng" dirty="0" smtClean="0">
                <a:solidFill>
                  <a:schemeClr val="accent2">
                    <a:lumMod val="50000"/>
                  </a:schemeClr>
                </a:solidFill>
              </a:rPr>
              <a:t>Перевод чисел из одной системы счисления в другую.</a:t>
            </a:r>
            <a:endParaRPr lang="ru-RU" sz="48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05611" y="189858"/>
            <a:ext cx="6984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ГБОУ СПО «Камчатский медицинский </a:t>
            </a:r>
            <a:r>
              <a:rPr lang="ru-RU" sz="2000" dirty="0" smtClean="0"/>
              <a:t>колледж»</a:t>
            </a:r>
            <a:endParaRPr lang="ru-RU" sz="2000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083566" y="4725144"/>
            <a:ext cx="6956874" cy="1728192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Одобрено на заседании цикловой комиссии  «Гуманитарных и </a:t>
            </a:r>
          </a:p>
          <a:p>
            <a:r>
              <a:rPr lang="ru-RU" dirty="0" smtClean="0"/>
              <a:t>социально-экономических дисциплин»</a:t>
            </a:r>
          </a:p>
          <a:p>
            <a:r>
              <a:rPr lang="ru-RU" dirty="0" smtClean="0"/>
              <a:t>Протокол №2  </a:t>
            </a:r>
            <a:r>
              <a:rPr lang="ru-RU" dirty="0" smtClean="0"/>
              <a:t>от </a:t>
            </a:r>
            <a:r>
              <a:rPr lang="ru-RU" dirty="0" smtClean="0"/>
              <a:t>«3</a:t>
            </a:r>
            <a:r>
              <a:rPr lang="ru-RU" smtClean="0"/>
              <a:t>»  декабря</a:t>
            </a:r>
            <a:r>
              <a:rPr lang="ru-RU" i="1" u="sng" smtClean="0"/>
              <a:t>  </a:t>
            </a:r>
            <a:r>
              <a:rPr lang="ru-RU" i="1" u="sng" dirty="0" smtClean="0"/>
              <a:t>2013г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Преподаватель информатики Ковальская А.С.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267744" y="6417636"/>
            <a:ext cx="4419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г. Петропавловск-камчатский, 2013г.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93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013176"/>
            <a:ext cx="3816424" cy="15121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5013176"/>
            <a:ext cx="4032449" cy="15121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36904" cy="1766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/>
              <a:t>Перевод восьмеричных и шестнадцатеричных чисел в двоичную </a:t>
            </a:r>
            <a:r>
              <a:rPr lang="ru-RU" sz="3600" b="1" dirty="0" smtClean="0"/>
              <a:t>систему: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48880"/>
            <a:ext cx="8208912" cy="279519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68580" indent="0" algn="ctr">
              <a:buNone/>
            </a:pPr>
            <a:r>
              <a:rPr lang="ru-RU" sz="3600" dirty="0" smtClean="0"/>
              <a:t>Необходимо  каждую </a:t>
            </a:r>
            <a:r>
              <a:rPr lang="ru-RU" sz="3600" dirty="0"/>
              <a:t>цифру заменить эквивалентной ей двоичной триадой (тройкой цифр) или </a:t>
            </a:r>
            <a:r>
              <a:rPr lang="ru-RU" sz="3600" dirty="0" err="1"/>
              <a:t>тетрадой</a:t>
            </a:r>
            <a:r>
              <a:rPr lang="ru-RU" sz="3600" dirty="0"/>
              <a:t> (</a:t>
            </a:r>
            <a:r>
              <a:rPr lang="ru-RU" sz="3600" dirty="0" smtClean="0"/>
              <a:t>четверкой </a:t>
            </a:r>
            <a:r>
              <a:rPr lang="ru-RU" sz="3600" dirty="0"/>
              <a:t>цифр</a:t>
            </a:r>
            <a:r>
              <a:rPr lang="ru-RU" sz="3600" dirty="0" smtClean="0"/>
              <a:t>).</a:t>
            </a:r>
          </a:p>
          <a:p>
            <a:pPr marL="68580" indent="0">
              <a:lnSpc>
                <a:spcPct val="150000"/>
              </a:lnSpc>
              <a:buNone/>
            </a:pP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28382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08912" cy="14779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Перевод числа </a:t>
            </a:r>
            <a:r>
              <a:rPr lang="ru-RU" sz="3600" b="1" dirty="0"/>
              <a:t>из двоичной системы в восьмеричную или шестнадцатеричную,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29960"/>
            <a:ext cx="8208912" cy="27615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sz="2800" dirty="0" smtClean="0"/>
              <a:t>Число нужно </a:t>
            </a:r>
            <a:r>
              <a:rPr lang="ru-RU" sz="2800" dirty="0"/>
              <a:t>разбить влево и вправо от запятой на  триады  (для восьмеричной) или  </a:t>
            </a:r>
            <a:r>
              <a:rPr lang="ru-RU" sz="2800" dirty="0" err="1"/>
              <a:t>тетрады</a:t>
            </a:r>
            <a:r>
              <a:rPr lang="ru-RU" sz="2800" dirty="0"/>
              <a:t>  (для шестнадцатеричной)  и каждую такую группу заменить соответствующей восьмеричной (шестнадцатеричной) цифрой.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941169"/>
            <a:ext cx="568863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0915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80920" cy="1766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Перевод целого числа </a:t>
            </a:r>
            <a:r>
              <a:rPr lang="ru-RU" sz="3200" b="1" dirty="0"/>
              <a:t>из десятичной системы в любую другую позиционную систему </a:t>
            </a:r>
            <a:r>
              <a:rPr lang="ru-RU" sz="3200" b="1" dirty="0" smtClean="0"/>
              <a:t>счисления.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249488"/>
            <a:ext cx="8496944" cy="4608512"/>
          </a:xfrm>
        </p:spPr>
        <p:txBody>
          <a:bodyPr>
            <a:noAutofit/>
          </a:bodyPr>
          <a:lstStyle/>
          <a:p>
            <a:pPr marL="68580" indent="0" algn="ctr">
              <a:buNone/>
            </a:pPr>
            <a:r>
              <a:rPr lang="ru-RU" sz="2300" dirty="0">
                <a:solidFill>
                  <a:schemeClr val="tx1"/>
                </a:solidFill>
              </a:rPr>
              <a:t>Для перевода целого десятичного числа  </a:t>
            </a:r>
            <a:r>
              <a:rPr lang="ru-RU" sz="2300" i="1" dirty="0">
                <a:solidFill>
                  <a:schemeClr val="tx1"/>
                </a:solidFill>
              </a:rPr>
              <a:t>N</a:t>
            </a:r>
            <a:r>
              <a:rPr lang="ru-RU" sz="2300" dirty="0">
                <a:solidFill>
                  <a:schemeClr val="tx1"/>
                </a:solidFill>
              </a:rPr>
              <a:t>  в систему счисления с основанием  </a:t>
            </a:r>
            <a:r>
              <a:rPr lang="ru-RU" sz="2300" i="1" dirty="0">
                <a:solidFill>
                  <a:schemeClr val="tx1"/>
                </a:solidFill>
              </a:rPr>
              <a:t>q</a:t>
            </a:r>
            <a:r>
              <a:rPr lang="ru-RU" sz="2300" dirty="0">
                <a:solidFill>
                  <a:schemeClr val="tx1"/>
                </a:solidFill>
              </a:rPr>
              <a:t>  необходимо  </a:t>
            </a:r>
            <a:r>
              <a:rPr lang="ru-RU" sz="2300" i="1" dirty="0">
                <a:solidFill>
                  <a:schemeClr val="tx1"/>
                </a:solidFill>
              </a:rPr>
              <a:t>N</a:t>
            </a:r>
            <a:r>
              <a:rPr lang="ru-RU" sz="2300" dirty="0">
                <a:solidFill>
                  <a:schemeClr val="tx1"/>
                </a:solidFill>
              </a:rPr>
              <a:t>  разделить с остатком ("нацело") на  </a:t>
            </a:r>
            <a:r>
              <a:rPr lang="ru-RU" sz="2300" i="1" dirty="0">
                <a:solidFill>
                  <a:schemeClr val="tx1"/>
                </a:solidFill>
              </a:rPr>
              <a:t>q</a:t>
            </a:r>
            <a:r>
              <a:rPr lang="ru-RU" sz="2300" dirty="0">
                <a:solidFill>
                  <a:schemeClr val="tx1"/>
                </a:solidFill>
              </a:rPr>
              <a:t> , записанное в той же десятичной системе. Затем неполное частное, полученное от такого деления, нужно снова разделить с остатком на  </a:t>
            </a:r>
            <a:r>
              <a:rPr lang="ru-RU" sz="2300" i="1" dirty="0">
                <a:solidFill>
                  <a:schemeClr val="tx1"/>
                </a:solidFill>
              </a:rPr>
              <a:t>q</a:t>
            </a:r>
            <a:r>
              <a:rPr lang="ru-RU" sz="2300" dirty="0">
                <a:solidFill>
                  <a:schemeClr val="tx1"/>
                </a:solidFill>
              </a:rPr>
              <a:t> , и т.д., пока последнее полученное неполное частное не станет равным нулю. Представлением числа </a:t>
            </a:r>
            <a:r>
              <a:rPr lang="ru-RU" sz="2300" i="1" dirty="0">
                <a:solidFill>
                  <a:schemeClr val="tx1"/>
                </a:solidFill>
              </a:rPr>
              <a:t>N</a:t>
            </a:r>
            <a:r>
              <a:rPr lang="ru-RU" sz="2300" dirty="0">
                <a:solidFill>
                  <a:schemeClr val="tx1"/>
                </a:solidFill>
              </a:rPr>
              <a:t>  в новой системе счисления будет последовательность остатков деления, изображенных одной </a:t>
            </a:r>
            <a:r>
              <a:rPr lang="ru-RU" sz="2300" i="1" dirty="0">
                <a:solidFill>
                  <a:schemeClr val="tx1"/>
                </a:solidFill>
              </a:rPr>
              <a:t>q</a:t>
            </a:r>
            <a:r>
              <a:rPr lang="ru-RU" sz="2300" dirty="0">
                <a:solidFill>
                  <a:schemeClr val="tx1"/>
                </a:solidFill>
              </a:rPr>
              <a:t>-</a:t>
            </a:r>
            <a:r>
              <a:rPr lang="ru-RU" sz="2300" dirty="0" err="1">
                <a:solidFill>
                  <a:schemeClr val="tx1"/>
                </a:solidFill>
              </a:rPr>
              <a:t>ичной</a:t>
            </a:r>
            <a:r>
              <a:rPr lang="ru-RU" sz="2300" dirty="0">
                <a:solidFill>
                  <a:schemeClr val="tx1"/>
                </a:solidFill>
              </a:rPr>
              <a:t> цифрой и записанных в порядке, обратном </a:t>
            </a:r>
            <a:r>
              <a:rPr lang="ru-RU" sz="2300" dirty="0" smtClean="0">
                <a:solidFill>
                  <a:schemeClr val="tx1"/>
                </a:solidFill>
              </a:rPr>
              <a:t>порядку их </a:t>
            </a:r>
            <a:r>
              <a:rPr lang="ru-RU" sz="2300" dirty="0">
                <a:solidFill>
                  <a:schemeClr val="tx1"/>
                </a:solidFill>
              </a:rPr>
              <a:t>получения</a:t>
            </a:r>
            <a:r>
              <a:rPr lang="ru-RU" sz="2300" dirty="0" smtClean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793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024744" cy="1143000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Пример.</a:t>
            </a:r>
            <a:endParaRPr lang="ru-RU" sz="60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43" y="1988840"/>
            <a:ext cx="813465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289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80920" cy="147796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 smtClean="0"/>
              <a:t>Пеpевод</a:t>
            </a:r>
            <a:r>
              <a:rPr lang="ru-RU" sz="3200" b="1" dirty="0" smtClean="0"/>
              <a:t> числа </a:t>
            </a:r>
            <a:r>
              <a:rPr lang="ru-RU" sz="3200" b="1" dirty="0"/>
              <a:t>из двоичной (</a:t>
            </a:r>
            <a:r>
              <a:rPr lang="ru-RU" sz="3200" b="1" dirty="0" err="1"/>
              <a:t>восьмеpичной</a:t>
            </a:r>
            <a:r>
              <a:rPr lang="ru-RU" sz="3200" b="1" dirty="0"/>
              <a:t>, </a:t>
            </a:r>
            <a:r>
              <a:rPr lang="ru-RU" sz="3200" b="1" dirty="0" err="1"/>
              <a:t>шестнадцатеpичной</a:t>
            </a:r>
            <a:r>
              <a:rPr lang="ru-RU" sz="3200" b="1" dirty="0"/>
              <a:t>) системы в </a:t>
            </a:r>
            <a:r>
              <a:rPr lang="ru-RU" sz="3200" b="1" dirty="0" smtClean="0"/>
              <a:t>десятичную.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492896"/>
            <a:ext cx="8280920" cy="3744416"/>
          </a:xfrm>
        </p:spPr>
        <p:txBody>
          <a:bodyPr>
            <a:noAutofit/>
          </a:bodyPr>
          <a:lstStyle/>
          <a:p>
            <a:pPr marL="68580" indent="0" algn="ctr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Перевод в десятичную систему числа 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записанного в 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ичной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cистеме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счисления 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2, 8 или 16) в виде 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ru-RU" sz="2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i="1" baseline="-25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(a</a:t>
            </a:r>
            <a:r>
              <a:rPr lang="ru-RU" sz="2800" i="1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800" i="1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n-1 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...  a</a:t>
            </a:r>
            <a:r>
              <a:rPr lang="ru-RU" sz="2800" i="1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0 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,  a</a:t>
            </a:r>
            <a:r>
              <a:rPr lang="ru-RU" sz="2800" i="1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a</a:t>
            </a:r>
            <a:r>
              <a:rPr lang="ru-RU" sz="2800" i="1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  ...   </a:t>
            </a: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8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-m</a:t>
            </a: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сводится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вычислению значения многочлена </a:t>
            </a:r>
          </a:p>
          <a:p>
            <a:pPr marL="68580" indent="0">
              <a:buNone/>
            </a:pP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7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7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700" i="1" baseline="-25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7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700" i="1" baseline="30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700" i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+a</a:t>
            </a:r>
            <a:r>
              <a:rPr lang="ru-RU" sz="27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n-1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700" i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n-1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+...+</a:t>
            </a:r>
            <a:r>
              <a:rPr lang="ru-RU" sz="27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7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700" i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+a</a:t>
            </a:r>
            <a:r>
              <a:rPr lang="ru-RU" sz="27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 </a:t>
            </a:r>
            <a:r>
              <a:rPr lang="ru-RU" sz="2700" i="1" baseline="30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700" i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7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7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ru-RU" sz="27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700" i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ru-RU" sz="2700" i="1" baseline="30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7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+..+ a</a:t>
            </a:r>
            <a:r>
              <a:rPr lang="ru-RU" sz="27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700" i="1" baseline="-25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7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700" i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-m</a:t>
            </a:r>
            <a:r>
              <a:rPr lang="ru-RU" sz="2700" i="1" baseline="30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  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средствами десятичной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арифметики. </a:t>
            </a:r>
          </a:p>
        </p:txBody>
      </p:sp>
    </p:spTree>
    <p:extLst>
      <p:ext uri="{BB962C8B-B14F-4D97-AF65-F5344CB8AC3E}">
        <p14:creationId xmlns:p14="http://schemas.microsoft.com/office/powerpoint/2010/main" val="359057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024744" cy="1143000"/>
          </a:xfrm>
        </p:spPr>
        <p:txBody>
          <a:bodyPr>
            <a:normAutofit/>
          </a:bodyPr>
          <a:lstStyle/>
          <a:p>
            <a:r>
              <a:rPr lang="ru-RU" sz="6600" b="1" dirty="0" smtClean="0"/>
              <a:t>Пример.</a:t>
            </a:r>
            <a:endParaRPr lang="ru-RU" sz="6600" b="1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60" y="2348880"/>
            <a:ext cx="812258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432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69</TotalTime>
  <Words>150</Words>
  <Application>Microsoft Office PowerPoint</Application>
  <PresentationFormat>Экран (4:3)</PresentationFormat>
  <Paragraphs>20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Остин</vt:lpstr>
      <vt:lpstr>Система счисления.  Перевод чисел из одной системы счисления в другую.</vt:lpstr>
      <vt:lpstr>Перевод восьмеричных и шестнадцатеричных чисел в двоичную систему:</vt:lpstr>
      <vt:lpstr>Перевод числа из двоичной системы в восьмеричную или шестнадцатеричную, </vt:lpstr>
      <vt:lpstr>Перевод целого числа из десятичной системы в любую другую позиционную систему счисления.</vt:lpstr>
      <vt:lpstr>Пример.</vt:lpstr>
      <vt:lpstr>Пеpевод числа из двоичной (восьмеpичной, шестнадцатеpичной) системы в десятичную.</vt:lpstr>
      <vt:lpstr>Пример.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счисления.  Перевод чисел из одной системы счисления в другую.</dc:title>
  <dc:creator>Ковальская Анна С.</dc:creator>
  <cp:lastModifiedBy>Ковальская Анна С.</cp:lastModifiedBy>
  <cp:revision>12</cp:revision>
  <dcterms:created xsi:type="dcterms:W3CDTF">2013-11-15T20:13:51Z</dcterms:created>
  <dcterms:modified xsi:type="dcterms:W3CDTF">2014-01-24T01:41:06Z</dcterms:modified>
</cp:coreProperties>
</file>